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2" r:id="rId4"/>
    <p:sldId id="263" r:id="rId5"/>
    <p:sldId id="264" r:id="rId6"/>
    <p:sldId id="257" r:id="rId7"/>
    <p:sldId id="265" r:id="rId8"/>
    <p:sldId id="261" r:id="rId9"/>
    <p:sldId id="268" r:id="rId10"/>
    <p:sldId id="267" r:id="rId11"/>
    <p:sldId id="266" r:id="rId12"/>
    <p:sldId id="271" r:id="rId13"/>
    <p:sldId id="272" r:id="rId14"/>
    <p:sldId id="270" r:id="rId15"/>
    <p:sldId id="274" r:id="rId16"/>
    <p:sldId id="275" r:id="rId17"/>
    <p:sldId id="277" r:id="rId18"/>
    <p:sldId id="276" r:id="rId19"/>
    <p:sldId id="273" r:id="rId20"/>
    <p:sldId id="269" r:id="rId21"/>
    <p:sldId id="278" r:id="rId22"/>
    <p:sldId id="258" r:id="rId23"/>
    <p:sldId id="280" r:id="rId24"/>
    <p:sldId id="281" r:id="rId25"/>
    <p:sldId id="279" r:id="rId26"/>
    <p:sldId id="282" r:id="rId27"/>
    <p:sldId id="284" r:id="rId28"/>
    <p:sldId id="285" r:id="rId29"/>
    <p:sldId id="286" r:id="rId30"/>
    <p:sldId id="283" r:id="rId31"/>
    <p:sldId id="288" r:id="rId32"/>
    <p:sldId id="289" r:id="rId33"/>
    <p:sldId id="290" r:id="rId34"/>
    <p:sldId id="287" r:id="rId3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2421155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1759636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3704391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3709997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2664578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162334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412118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1150673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4275612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1928889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21C0B65B-2ADC-4129-A9E6-EC8800A14E67}" type="datetimeFigureOut">
              <a:rPr lang="es-CO" smtClean="0"/>
              <a:t>06/02/2013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D70B804-EC12-4282-A791-C611DA946460}" type="slidenum">
              <a:rPr lang="es-CO" smtClean="0"/>
              <a:t>‹Nº›</a:t>
            </a:fld>
            <a:endParaRPr lang="es-CO"/>
          </a:p>
        </p:txBody>
      </p:sp>
    </p:spTree>
    <p:extLst>
      <p:ext uri="{BB962C8B-B14F-4D97-AF65-F5344CB8AC3E}">
        <p14:creationId xmlns:p14="http://schemas.microsoft.com/office/powerpoint/2010/main" val="2257943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C0B65B-2ADC-4129-A9E6-EC8800A14E67}" type="datetimeFigureOut">
              <a:rPr lang="es-CO" smtClean="0"/>
              <a:t>06/02/2013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70B804-EC12-4282-A791-C611DA946460}" type="slidenum">
              <a:rPr lang="es-CO" smtClean="0"/>
              <a:t>‹Nº›</a:t>
            </a:fld>
            <a:endParaRPr lang="es-CO"/>
          </a:p>
        </p:txBody>
      </p:sp>
    </p:spTree>
    <p:extLst>
      <p:ext uri="{BB962C8B-B14F-4D97-AF65-F5344CB8AC3E}">
        <p14:creationId xmlns:p14="http://schemas.microsoft.com/office/powerpoint/2010/main" val="32167703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332656"/>
            <a:ext cx="7772400" cy="1470025"/>
          </a:xfrm>
        </p:spPr>
        <p:txBody>
          <a:bodyPr/>
          <a:lstStyle/>
          <a:p>
            <a:r>
              <a:rPr lang="es-CO" b="1" i="1" dirty="0">
                <a:solidFill>
                  <a:srgbClr val="FF0000"/>
                </a:solidFill>
                <a:latin typeface="Algerian" pitchFamily="82" charset="0"/>
              </a:rPr>
              <a:t>EL JUICIO INVESTIGADOR</a:t>
            </a:r>
          </a:p>
        </p:txBody>
      </p:sp>
      <p:pic>
        <p:nvPicPr>
          <p:cNvPr id="1026" name="Picture 2" descr="http://t3.gstatic.com/images?q=tbn:ANd9GcQwOs_v5e6EFwZfQCOnBq06QoyW4StU5o9AmfFaEoDEJHp3tJo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844825"/>
            <a:ext cx="3819640" cy="374441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34756" y="5810504"/>
            <a:ext cx="8424936" cy="769441"/>
          </a:xfrm>
          <a:prstGeom prst="rect">
            <a:avLst/>
          </a:prstGeom>
        </p:spPr>
        <p:txBody>
          <a:bodyPr wrap="square">
            <a:spAutoFit/>
          </a:bodyPr>
          <a:lstStyle/>
          <a:p>
            <a:pPr algn="ctr"/>
            <a:r>
              <a:rPr lang="es-CO" sz="4400" dirty="0">
                <a:solidFill>
                  <a:srgbClr val="FF0000"/>
                </a:solidFill>
                <a:latin typeface="Harlow Solid Italic" pitchFamily="82" charset="0"/>
              </a:rPr>
              <a:t>Tema basado en Apoc.20:12</a:t>
            </a:r>
          </a:p>
        </p:txBody>
      </p:sp>
      <p:pic>
        <p:nvPicPr>
          <p:cNvPr id="1028" name="Picture 4" descr="http://t1.gstatic.com/images?q=tbn:ANd9GcS2xRadH0oR1pST7psapRb69xmlp37X0TVvKin9LyCMS8zDpU3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1" y="1844825"/>
            <a:ext cx="3877129" cy="3744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61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08912" cy="6192688"/>
          </a:xfrm>
        </p:spPr>
        <p:txBody>
          <a:bodyPr>
            <a:normAutofit fontScale="92500" lnSpcReduction="10000"/>
          </a:bodyPr>
          <a:lstStyle/>
          <a:p>
            <a:pPr marL="0" indent="0" algn="ctr">
              <a:buNone/>
            </a:pPr>
            <a:r>
              <a:rPr lang="es-CO" b="1" dirty="0" smtClean="0"/>
              <a:t>Allí dice: «</a:t>
            </a:r>
            <a:r>
              <a:rPr lang="es-CO" i="1" dirty="0" smtClean="0"/>
              <a:t>Y </a:t>
            </a:r>
            <a:r>
              <a:rPr lang="es-CO" i="1" dirty="0"/>
              <a:t>vi a los muertos, grandes y pequeños, de pie ante Dios; y los libros fueron abiertos, y otro libro fue abierto, el cual es el libro de la vida; y fueron juzgados los muertos por las cosas que estaban escritas en los libros, según sus </a:t>
            </a:r>
            <a:r>
              <a:rPr lang="es-CO" i="1" dirty="0" smtClean="0"/>
              <a:t>obras</a:t>
            </a:r>
            <a:r>
              <a:rPr lang="es-CO" dirty="0" smtClean="0"/>
              <a:t>». </a:t>
            </a:r>
            <a:endParaRPr lang="es-CO" dirty="0"/>
          </a:p>
          <a:p>
            <a:pPr marL="0" indent="0" algn="ctr">
              <a:buNone/>
            </a:pPr>
            <a:endParaRPr lang="es-CO" dirty="0" smtClean="0"/>
          </a:p>
          <a:p>
            <a:pPr marL="0" indent="0" algn="ctr">
              <a:buNone/>
            </a:pPr>
            <a:r>
              <a:rPr lang="es-CO" dirty="0" smtClean="0"/>
              <a:t>Note que, mientras los hombres están absortos en sus diferentes actividades, sus vidas están siendo revisadas en el cielo. Tal fue el caso de Belsasar, Rey de Babilonia, que mientras estaba en sus deleites, estaba siendo sometido a juicio en el cielo y Daniel le dice:</a:t>
            </a:r>
            <a:r>
              <a:rPr lang="es-CO" dirty="0"/>
              <a:t> </a:t>
            </a:r>
            <a:r>
              <a:rPr lang="es-CO" dirty="0" smtClean="0"/>
              <a:t>«</a:t>
            </a:r>
            <a:r>
              <a:rPr lang="es-CO" i="1" u="sng" dirty="0" smtClean="0"/>
              <a:t>Pesado </a:t>
            </a:r>
            <a:r>
              <a:rPr lang="es-CO" i="1" u="sng" dirty="0"/>
              <a:t>has sido en balanza, y fuiste hallado </a:t>
            </a:r>
            <a:r>
              <a:rPr lang="es-CO" i="1" u="sng" dirty="0" smtClean="0"/>
              <a:t>falto</a:t>
            </a:r>
            <a:r>
              <a:rPr lang="es-CO" dirty="0" smtClean="0"/>
              <a:t>» </a:t>
            </a:r>
            <a:r>
              <a:rPr lang="es-CO" dirty="0" smtClean="0">
                <a:solidFill>
                  <a:srgbClr val="FF0000"/>
                </a:solidFill>
              </a:rPr>
              <a:t>(Dan.5:27).</a:t>
            </a:r>
            <a:endParaRPr lang="es-CO" dirty="0">
              <a:solidFill>
                <a:srgbClr val="FF0000"/>
              </a:solidFill>
            </a:endParaRPr>
          </a:p>
        </p:txBody>
      </p:sp>
    </p:spTree>
    <p:extLst>
      <p:ext uri="{BB962C8B-B14F-4D97-AF65-F5344CB8AC3E}">
        <p14:creationId xmlns:p14="http://schemas.microsoft.com/office/powerpoint/2010/main" val="203119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lnSpcReduction="20000"/>
          </a:bodyPr>
          <a:lstStyle/>
          <a:p>
            <a:pPr marL="0" indent="0" algn="ctr">
              <a:buNone/>
            </a:pPr>
            <a:r>
              <a:rPr lang="es-CO" dirty="0" smtClean="0"/>
              <a:t>Estas </a:t>
            </a:r>
            <a:r>
              <a:rPr lang="es-CO" dirty="0"/>
              <a:t>terribles palabras de condenación, dirigidas al disoluto rey </a:t>
            </a:r>
            <a:r>
              <a:rPr lang="es-CO" dirty="0" smtClean="0"/>
              <a:t>de </a:t>
            </a:r>
            <a:r>
              <a:rPr lang="es-CO" dirty="0"/>
              <a:t>Babilonia, condenan a todos los que como Belsasar descuidan las oportunidades que Dios les da.  </a:t>
            </a:r>
            <a:endParaRPr lang="es-CO" dirty="0" smtClean="0"/>
          </a:p>
          <a:p>
            <a:pPr marL="0" indent="0" algn="ctr">
              <a:buNone/>
            </a:pPr>
            <a:r>
              <a:rPr lang="es-CO" dirty="0" smtClean="0"/>
              <a:t>En </a:t>
            </a:r>
            <a:r>
              <a:rPr lang="es-CO" dirty="0"/>
              <a:t>el juicio investigador que ahora se está llevando a cabo </a:t>
            </a:r>
            <a:r>
              <a:rPr lang="es-CO" dirty="0" smtClean="0"/>
              <a:t>en el cielo, mencionado en </a:t>
            </a:r>
            <a:r>
              <a:rPr lang="es-CO" dirty="0" smtClean="0">
                <a:solidFill>
                  <a:srgbClr val="FF0000"/>
                </a:solidFill>
              </a:rPr>
              <a:t>(Dan.7:10 y Apoc.20:12)</a:t>
            </a:r>
            <a:r>
              <a:rPr lang="es-CO" dirty="0" smtClean="0"/>
              <a:t> </a:t>
            </a:r>
            <a:r>
              <a:rPr lang="es-CO" dirty="0"/>
              <a:t>los hombres-en un sentido figurado-son pesados en la balanza celestial para ver si su carácter moral y estado espiritual corresponden con los beneficios y las bendiciones que Dios les ha otorgado. </a:t>
            </a:r>
            <a:endParaRPr lang="es-CO" dirty="0" smtClean="0"/>
          </a:p>
          <a:p>
            <a:pPr marL="0" indent="0" algn="ctr">
              <a:buNone/>
            </a:pPr>
            <a:r>
              <a:rPr lang="es-CO" dirty="0" smtClean="0"/>
              <a:t> Recuera que las </a:t>
            </a:r>
            <a:r>
              <a:rPr lang="es-CO" dirty="0"/>
              <a:t>decisiones de ese tribunal son inapelables.  En vista de la solemnidad de la hora, todos deben velar para que el momento decisivo que fija para siempre el destino de cada hombre no los halle sin prepararse, “faltos”. </a:t>
            </a:r>
          </a:p>
        </p:txBody>
      </p:sp>
    </p:spTree>
    <p:extLst>
      <p:ext uri="{BB962C8B-B14F-4D97-AF65-F5344CB8AC3E}">
        <p14:creationId xmlns:p14="http://schemas.microsoft.com/office/powerpoint/2010/main" val="25061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600" b="1" i="1" dirty="0" smtClean="0">
                <a:solidFill>
                  <a:srgbClr val="FF0000"/>
                </a:solidFill>
                <a:latin typeface="Agency FB" pitchFamily="34" charset="0"/>
              </a:rPr>
              <a:t>Si supiéramos que nuestra vida está siendo revisada en este momento en el cielo, ¿Cómo nos encontrará Dios?</a:t>
            </a:r>
            <a:endParaRPr lang="es-CO" sz="3600" b="1" i="1" dirty="0">
              <a:solidFill>
                <a:srgbClr val="FF0000"/>
              </a:solidFill>
              <a:latin typeface="Agency FB" pitchFamily="34" charset="0"/>
            </a:endParaRPr>
          </a:p>
        </p:txBody>
      </p:sp>
      <p:pic>
        <p:nvPicPr>
          <p:cNvPr id="2050" name="Picture 2" descr="http://1.bp.blogspot.com/-WORFSMAaUvU/TeT4_ZjVTwI/AAAAAAAAD44/LNOSQi7JKu4/s200/1-balanza-pe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700808"/>
            <a:ext cx="6552728"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34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140968"/>
            <a:ext cx="8424936" cy="3600400"/>
          </a:xfrm>
        </p:spPr>
        <p:txBody>
          <a:bodyPr>
            <a:normAutofit fontScale="92500" lnSpcReduction="20000"/>
          </a:bodyPr>
          <a:lstStyle/>
          <a:p>
            <a:pPr marL="0" indent="0" algn="ctr">
              <a:buNone/>
            </a:pPr>
            <a:r>
              <a:rPr lang="es-CO" dirty="0" smtClean="0"/>
              <a:t>Después de que todos los seres humanos hayamos pasado por el «tribunal de Cristo» se dictará el decreto: </a:t>
            </a:r>
            <a:r>
              <a:rPr lang="es-CO" b="1" baseline="30000" dirty="0" smtClean="0"/>
              <a:t>«</a:t>
            </a:r>
            <a:r>
              <a:rPr lang="es-CO" i="1" u="sng" dirty="0" smtClean="0"/>
              <a:t>El </a:t>
            </a:r>
            <a:r>
              <a:rPr lang="es-CO" i="1" u="sng" dirty="0"/>
              <a:t>que es injusto, sea injusto todavía; y el que es inmundo, sea inmundo todavía; y el que es justo, practique la justicia todavía; y el que es santo, santifíquese todavía. </a:t>
            </a:r>
            <a:r>
              <a:rPr lang="es-CO" i="1" u="sng" dirty="0" smtClean="0"/>
              <a:t>He </a:t>
            </a:r>
            <a:r>
              <a:rPr lang="es-CO" i="1" u="sng" dirty="0"/>
              <a:t>aquí yo vengo pronto, y mi galardón conmigo, para recompensar a cada uno según sea su </a:t>
            </a:r>
            <a:r>
              <a:rPr lang="es-CO" i="1" u="sng" dirty="0" smtClean="0"/>
              <a:t>obra</a:t>
            </a:r>
            <a:r>
              <a:rPr lang="es-CO" dirty="0" smtClean="0"/>
              <a:t>» </a:t>
            </a:r>
          </a:p>
          <a:p>
            <a:pPr marL="0" indent="0" algn="ctr">
              <a:buNone/>
            </a:pPr>
            <a:r>
              <a:rPr lang="es-CO" dirty="0" smtClean="0">
                <a:solidFill>
                  <a:srgbClr val="FF0000"/>
                </a:solidFill>
              </a:rPr>
              <a:t>(Apoc.22:11-12). </a:t>
            </a:r>
            <a:endParaRPr lang="es-CO" dirty="0">
              <a:solidFill>
                <a:srgbClr val="FF0000"/>
              </a:solidFill>
            </a:endParaRPr>
          </a:p>
          <a:p>
            <a:endParaRPr lang="es-CO" dirty="0"/>
          </a:p>
        </p:txBody>
      </p:sp>
      <p:sp>
        <p:nvSpPr>
          <p:cNvPr id="4" name="3 Rectángulo"/>
          <p:cNvSpPr/>
          <p:nvPr/>
        </p:nvSpPr>
        <p:spPr>
          <a:xfrm>
            <a:off x="395536" y="188640"/>
            <a:ext cx="5688632" cy="2677656"/>
          </a:xfrm>
          <a:prstGeom prst="rect">
            <a:avLst/>
          </a:prstGeom>
        </p:spPr>
        <p:txBody>
          <a:bodyPr wrap="square">
            <a:spAutoFit/>
          </a:bodyPr>
          <a:lstStyle/>
          <a:p>
            <a:pPr algn="ctr"/>
            <a:r>
              <a:rPr lang="es-CO" sz="2800" dirty="0">
                <a:solidFill>
                  <a:srgbClr val="FF0000"/>
                </a:solidFill>
              </a:rPr>
              <a:t>2 Cor.5:10. </a:t>
            </a:r>
            <a:r>
              <a:rPr lang="es-CO" sz="2800" dirty="0"/>
              <a:t>Porque es </a:t>
            </a:r>
            <a:r>
              <a:rPr lang="es-CO" sz="2800" i="1" u="sng" dirty="0"/>
              <a:t>necesario</a:t>
            </a:r>
            <a:r>
              <a:rPr lang="es-CO" sz="2800" dirty="0"/>
              <a:t> que todos nosotros comparezcamos ante el tribunal de Cristo, para que cada uno reciba según lo que haya hecho mientras estaba en el cuerpo, sea bueno o sea malo.</a:t>
            </a:r>
          </a:p>
        </p:txBody>
      </p:sp>
      <p:pic>
        <p:nvPicPr>
          <p:cNvPr id="3074" name="Picture 2" descr="http://t1.gstatic.com/images?q=tbn:ANd9GcR8Gvl-oXTRDyl8iGokyWbryjvhFQZe7BTcWp3IoHjM3xJ-Ex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32656"/>
            <a:ext cx="2880320" cy="253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08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7975" y="401723"/>
            <a:ext cx="8368481" cy="1155069"/>
          </a:xfrm>
        </p:spPr>
        <p:txBody>
          <a:bodyPr>
            <a:normAutofit lnSpcReduction="10000"/>
          </a:bodyPr>
          <a:lstStyle/>
          <a:p>
            <a:pPr marL="0" indent="0">
              <a:buNone/>
            </a:pPr>
            <a:r>
              <a:rPr lang="es-CO" sz="3600" b="1" dirty="0" smtClean="0">
                <a:solidFill>
                  <a:srgbClr val="FF0000"/>
                </a:solidFill>
              </a:rPr>
              <a:t>¿Porqué el día de expiación era sinónimo de juicio para Israel?</a:t>
            </a:r>
          </a:p>
        </p:txBody>
      </p:sp>
      <p:sp>
        <p:nvSpPr>
          <p:cNvPr id="4" name="AutoShape 2" descr="data:image/jpeg;base64,/9j/4AAQSkZJRgABAQAAAQABAAD/2wCEAAkGBhQSERUSExQVFBQWFxUYFxQXFxcUFBQYFRUXFxcYFRYXGyYeFxojGRUUHy8gIycpLCwtFR4xNTAqNSYrLCkBCQoKDgwOGg8PGiwkHyQsKS8sLCwvKS8sLywsLCwsLCwvLCwuLCwsLCwsLCwsLCksLCwsLCwsLCwsLCwsKSwsLP/AABEIAOgAwAMBIgACEQEDEQH/xAAcAAABBQEBAQAAAAAAAAAAAAAEAAIDBQYBBwj/xABBEAACAQIDBAYHBQYHAQEBAAABAhEAAwQSIQUxQVEGEyJhcaEyQnKBkcHRFFJTscIHFSMkM/A0Q2KCkqLhsvEW/8QAGgEAAgMBAQAAAAAAAAAAAAAAAwQBAgUABv/EADIRAAEEAQMDAgUBCAMAAAAAAAEAAgMRIQQSMSJBURNxFDJhkaHwM0JSgbHB0fEFFSP/2gAMAwEAAhEDEQA/ANVszZlprSFkBJEk666nvoltkWh/lr5/WubH/o2/Z+Zo0GsEP6iLWx6Y2AgIdNj2D/lr5/Wk+xbP4a+f1oinLe4Gm2uBFFKuZXCrm2Ran+mvn9akTZNk77a+f1o9kprW6E+NzThXY5p5CD/c9n8NfP60xtkWvuL5/WjpprrQXbuxRwG+EGuyrP4a+f1rq7Js/hr5/WpxT1rhI4cqpjaeFANjWfw18/rUbbItfhr5/Wjg9cYT/e6rl24cqGsDTwgP3TZ/DHn9acuybP4a+f1ooJFOFKl7h3TIYw9ghP3PZ/DXz+tL9z2fw18/rRamujWu9Rx7rvTaOwQf7ns/hjzprbItfcXzo46U2aqXu8lSGM8BCDZVn8NfP61390Wvw18/rRAFSZq4SO8rvTZ4QjbGs/hjz+tQp0fDejaBA0kaeU1YlqutlKOrnmST47qb0tyOLSUvOGsFgLLX+i5RC5RdNSokmPjVPicIoQkKBpp5V6ReuAbzWE29cSXyCAdI4e6n3QnkFLeo2uoIvZLfwbfs/M0UTNDbKX+Bb9n5miCNayJB1Ep+M9ICetznUmSoVqQPFFjkoU5DfHeQpFuR4VMNdRUBE11NKfY+h9EoW5T7iVGF40QDTWWqvjHIUteeChnt8qkAmnR/+V0CgbEW1EViuZqmaosk6Cl3MddBHa8EZUReiLWzbj8MvjpRmyLG9o3SJNG/aNTGoBjhr4GnGaZpFuS7pnA0FRts26DqsjmCD5VDnIMEEEbwRrWh68OCQd2h5qeRqlxNzNc6t2HaHYfcVbgCeKmufomH5CpbqHfvJuaa5lqDDXsxZSIZDDL+RHcanmDWe9pacpsODuFyKU11qQNDKuEwtR1nFlLBZd6k6eIoA0VgmlXXmJHu0pjQuqWvNoOpbbFndvdI7x6segWQExuOpG+qy9elddatOleEym0w1CplP5zVZbtK6OVBOVcxPBRIE+dbEnhZWe60uxz/AALfs/M0RQuyP6Fv2fmaJYVhv+YrWjHSPZJqcDTAaRrhkLrpdBipVaagY05aIyQtwVR7A7IRGopwbnUSvTpjdTzZcYSrmZpSR8KcTNRLdp4E7vhUON8KW+CpEFcFqnWkopEo0bQRagmkE+OJAtoOead0Dn76gvI6EMGkka7wvMCor+YXXGaFnSBqdASZM8Sd1Q3GmZdo720/KkJBI7k8cfRORx8UMLtra8XSzjKDod0Ed/yqJ1tXQ6oZick8CBJSeIO8eFUm3caEWQwuAcJE+4j51W4XbyQrqSEfSTpkbUrm5SeO6pglnDg12VebTxhm4YV7s66Rczk6ZurY9xAKz4GtBdteVZF8ScsAasRPiN1be+v5D8hTkjGuaUg1xBQJ3VyKlI91MCVlyR0cJ1j7CjNTYC7luL3nL8d3mKYfhUROoI4EEe4g0OM7Hg/UK7xbCFzpEIPh9dKjtYULs+88dp1JJ7swCin9KLZJ03RNH7Ts5NnuvK2PzWt7FlZThQCqtkn+Bb9n5mjAKD2R/Rt+z8zRYasR46itNnyj2C4TXJrrb6bFU4VuU6kRTYp4aighwoodEZSUU+aaBXTUAlqthyfmqS0OdQiprbUwyS0EspF26Jtig7R4UZbNaMWQlX4XmfSno7evYm5c60qnWGFGZmIyiCNQqiZEd060zamyPtLmznK9WiRxBOXXzjfwq36UbZFs3e1GV9NJliqlVjjJrJ2OkjW8SbuIVkVwASBECBBI4AET76UdZOFqR1tHsiLnR5rVls+XsqIYAIWM6yF0y8p176zOAZRdcMTqpWIlXB9Qjh3HhFaLpRtwsuWQUIkMNzCax+HCkXLrMAV3AneW/OrR3koszBtDF6R+zvAnEqGfNltEjuYqYWTxgCvQMSlYL9jW0SUv2SfRYOBO7NoflW/vNrTdWCsVw2mlXutcJp140NnrNeQDSaaCRamImoXGtODR/eldbdQ3RhwVmvIKldluZFOpnKRzG+jOkg/k73s/qFA4RJuL40f0m/wl72f1CtGEucy3JOagaCz+yj/Bt+z8zRgFB7K/oJ4fM0SGrNe3JTrDgJ1IUgaRNAIRgU2kKTUqhSnZqcDUdOiptRSdNPQ1EGrqVNrqR1k1Nev5VJO4an3UFbao9r3gLLjf2TArTik6SlCy3heZC2MViW3kLcuO0k7yQEGm5YERUu0uj4UHMbUEEqLciO7U7qCv4p8NddzaKJdELl1GadJPf86rsZdvEC2VOcSCxOgkzHuqpaVoMdWKVRjLpHYzGBuHIHgKiwWGLXUkGCeAltRoYqxw2yO1LGTy4TRiXLmHu5kIRmBGYjlyPA0YSAdLeUN0TiLKseiWKTD3QUut1hfKVywCJ3mvZcQ8gN3DzrwLZ+D1N5zAUyQpBck8vfxr03oHtv7RadCdbeUQSJEgx4zFVDqJQZY7Zu8LSM00Ldt/Cn3CQYpueaVk68OQ2HbkKJX+FPzH3UilcR6UDiw5R6DhhG7NU9Ys958qK6TH+Uvez+oVBso9v3GpOkh/lrw/0fqFbMOYgVnSjqKo9lH+Ag7vmaKK0HsofwU8PmaNz0g4hxpMsBABTa7FIilQHNRmlKBFcFdQV0d9UpEtNFdLUoikpqq5dSu0lFDbQxyWUNxzCrvgSfcONWAs0FxwLKNXhVN0uxEWARcW3xDExmkaZeLa8BWT2p+0O5cISwmRSR2j2rjDlyWaosV0nvmAwS24zL1mUBgrglch1KFeEb5Fakeje0U4c/VKjUsPUOPZS7Qs37+Jt4e5rcGUjLp2AM0lfVMAnXWttjMEjghgNRJPfzrzXY22RhsWl85iM4ZpJZnVgVeSdSSpNek39r7Nzf4saHT0m92i0afSPAbtzjKmHWAl27GcKjv7OCPlXXdrRGP2NbNprjkKiCWciVXl4knQAamrF9s7PXNcL3LkamLbRHcTE1iul/SpsbK2UKYe16CcWJ0zvzY+QqsGjLnW40Arz6wtFNGfqs7iMWdSkhAZJ4nf/cd9bbBdL7WHslHtrbYjNCKHzGdOrkzBDTJMaGsxZvotlju7OVlEEhh6xncDu5gxQWLw4Es8hwqkR6AB1Cg+/wCM086JhHcJP1ZAcG+5W92V+0cT1b23Kgas5C3FJGiqBOYcdSK0Oz+kdq8YRjO/KdG8RzAryPZtg5QBJZtfEndXoOxeh32e7Zu3GYMVcaehLD0T4ae+hazQRiPdZ3IEOtkdLRApbJbtPgcBQdto0qRHivNiSxTls7aNtVtsRZc9wNO6QH+XxHsj/wChS2ARJNN24f5fE+yP/oVuQCoR7LMmNuKp9lf0U8PmaIdwIk79KpMLtZrVtZQm3GXNyaZIPdRtnaKXgwySFAJ3jfpv4HSki3qTrGnaD2VgLmk8vKmi5yoCzgzlDqzgGeyxDADdoYp9yyd40PAjQzXOZhEEYugUetzhXaBweMFwRuYGCO8cR40XmoBbSrZBoqQmuRrXJpCglECfmqp6WWC2z8S3IJHudSatVtzRm09m5sJcs/eRh72H1p3RMuQO8JbUu6No7rwi1cVbgLMUAnUamdIG6h9o2i2e4EIU7pJJOWN/dyp3VKXyvpoRP3WkCfHhReFUO4tXSwbtLO9dQSAxG4Dfzr0E7w2QuWdpmboa+3un4hECsbaILZUGQMwBEBhxI1qLZ7KtsMUJOqzpDRJDRz4UlvWA/V28PduHKyHLceHcHtFQP8vQ6EVPZxeditvAksqE+ncYpzcyYA5Cky41wfPYY+6bG281+efsgbquwZbbllWCuYAAsNGCzwApwx4KIWKqSYIX4dob9Bx4aVPbxTlGZMGmRCqliCVR255iBmblTMFtjrLwt/Z7S52CEWlC3ARJ7BYdluGtWG+jjHuFG9oPSf6oSxs9CzAhmtKYLL946qDPqgb+80M+DuuwtrLrKrKg5QWaBmMaDvNWuBtPdvXGsEWULsXLA5LcZoBjnMRxJq++xrhLVrLeZ0utbuXCdFYzuA+7v0NTJqAOr2wpi0+/HHNlSdHtlphbrXbrJc6o5ECSy5yBqQd8ToO+tvh9nXrli5cvkrmg27R32wOJ5E8q85vXz1lyzbli7W2QDeWOgA791e3XLZNsBt5Gvjx86F6j5n7nm1aSFkDNjBzz5WQw13MgPHcfEf2KnVqHw1khrgI0DfmKnArzs7dsjgnYj0hXfR4elXNtj+XxHsj/AOhTujw7LePypu3P8NiPZ+Yrd0/7EeyzZfmKz1jB58OoBAMcdVOp0I+dCubqAFlCkAq0a22HD0dQ1Wey0mynh8zRYFI+rRpOsJDRjCprO2bSgnOANxE6qeBjiKbe6QWhrMn8/Crd7CnUop7yoprYJGEFFg79B5VLnEjCK2RoOQs1s3Fm7ddoyqY8QeBHfWgwtwtmUySoBJ5g7j3d9ZzHYI4W6IMo4kHumIPfV30avZrrNvi0f92oifOuaNzg090Sfa5hkHZWKa1Ki1LiMOGti5bHAEr3cfhUNq4InhQ5ISzJ4S0cgdjuicNalgBw1Pu/9q1vbqH2bZITMwgtw5DhXcTicgneONaWnj2M+qTldud9F4Z0qwZsY1oWQzMyjSSHk6TyP5VNsm6esUgv1ky65VW4zG16g3QAB8a037VNmCLV5TEPE6et499ZDCYbNiOtzZiLhUqp7WXLlDISdTr7qZnIc0k+FTTW3H1/R/kmWtn3sObWIW6LZxHW9ogk2xmmGjUkwDpStC5nuk4kKsZc0ORcAzkaKJCkqRJ3lhQrbRtubNu8HVLLOGZSJMElAsagzAJpz3cH17slu61qFy2yzZixbtdsamBBGnOoLbI3DsO3ZSD0kDz5/suYTClrLXWxKK2ckW2kszKR2vuqRI38qmwOxWtvg77MGN9iwBOUCQ0S86EwfCRQeDayc4OHZ2nQJn7AEZoUTxnfuqfZW0euu4W2UXMhKkuZtsFRggI4ADfzipeHbXV4Pb6FQ0AFv9r8hWWzNuW7eAu2AMrs7Gd5Y9aSCW4gBYHjVRisc9xVQnRRlHhJPzNB7LVTc6vee3oBpAJOh5RVuuzYGnnvpWSmusrRhuRgpeifs26HIirjLkXLh1t6yLY3T7fDurb4y/CyOArzzoHt42Q1p5NrPr/onj4TvrdbRBKiCoU8c2kc6ux2EpK2n5VTtdQro49G5ofHeKhG+o9vbRQqtpGzFTqeAI5U62efdWVrW9QcmoDilf8AR/c3jTNu/wCFveHzFSbC9FvGm7eH8pd9n9QrTh/Yj2SMvzlZ/Y16bQHLT3EmKOIiqrAjKLZ4Mse8ExVlNZszdrvdNxOtoTg1Oios2tOBoNkIwoqq6RiSs7gkHwLE0zothmW7cjVeqPHmRFS7VWbhB3FQPzqDYeINpL44hVAPi0CtKOiA49km5zmksHBVhszazW7qox7LEr4TxFWF9hauhGgWrkgHTsOeR5HlWcuCQOBG494rQ/aFxGGJYZiujgekCOIojXWFUiirJdpKD1dw5H3A8G5QaZjcQ9pSXXrE+8vpAf6l+YrN7Qc3LYEhisZW9bTdI51ZYbb2awzGQ9sAHiCeE+NEDyqlqx/Tu+LuGuIsxKMJgxDcIrF7ExbjKd+a8ufg5gjKJPfW124eus3mCRlts/Z5KwaI9xrzg4mHKoQc7AryWTM+flR2/wDo0hBb0G/qrG1gcRaxBdLNwsGciVzTMiQRofS3jSjExePF77UtlkcKRmyBRB1kzv8AhVfiDiSpY3iiouVQIEht+UAaAxJqPAXxdXKbt0MLbAlnIUrPojX0Y4VUh1AkA1jujAC9uR37I69bx+a83VshuqBdAypmBjRoM689PGo9m7BxAxIZ7Q0bM4JWACDqyqZy6HdwFVlq2b9wZBcFsZRcOcnszoTJmOOlOxOAKlSmftEwzPqRwOhnKJq3VlooWK7/AOVXaPnzgq36G5TtNVIUo924mZd0XLbxAOoG6PGre1h8pZD6QkVltjFreMw5lj/FtEvu7Juga/eH5VtOkFg27rNEAMVbuhiAfjNL6uO2ikbSyGN5Dl3ZNk9uOayeUz9DWo2Tt0W0Nq6NPVYjMAOTDfFU3RdwyYkGJy2n/wCLlf1VPirUQ1LNNAJiQbnEq4xwt37T9lVu2gCMu5l5jmKjwtyVU8wKp7bFe0Dqu7Xgd6+G+j9mXZXuB099A1eW2ojw5anYXotUnSHTCXfZ/UtN2KOwfGndJP8AC3fZ/UKeixEAlJcuKz1mxmwyHiFke4k1Lh7uZQf7midm2v5a0f8AT8zVfYGS4ycD2l+YHvoGobuYD4RYjSNApEUlpxrPTQVVtE9tTzH5E1DPZuD2D8GP1o3alibeYb0af9raHzigcJ2mZdxNto/2kH8q0IcxpOQ09dA3U+xijabMvEQQdxmolGlJzQg/ajFtrlzEamONDm6QCg9cgnvjdRCYN23LAPE6Cj8BskKQzEFhr3CieuALQ/TJNLti0ti0zPugl54iN3fy99eObUvi2ysq5H7UoRoQxPnqPhXr/SG3bbDXheYpbKnMwEldxGUcTIGnGvDztFlbNALQwzOM2h4gNuMfCab0YLgShT01GJi7l0kW0LkjtEgka6e4bop2AwaAsjDrLmkjNlRSG5j3a95oewlwp273VKw7KkntjNxjvAOvKmHDWwMtu67OeAUBZ4gk6xEmaccLFIQfZBKJxj3FvstsnrG0KKkKsroF13xIn4UzFviFW29z0ZLICRoRoTA1G7ce+k2HhMwxOjKJPEldyxOaRwNCWMGtyP4pJ1ldxPEkE7ydakBVJJ/2p7m0brRcCqACDMAElNdPE/nXre2ct3+Iuq3AGPLtqG+deQWdmqyE53gHsiIERMk8DIr0roLiOuwWQ6myxtGNZAhkP/Ekf7aFM2xjsrAm7d3RHRW3kxLW+Fy26g94hlB/41aY23puJ5caZsvZWW+lxLoYKc0bm3EQfjRhxWVJ41nSN21SchcSDap2XKNRHjwFHbKB6ueZkd43VDZw5unM/obzwz+HdRhJJCqOQAHjSc793Q1FGOorV7EH8Mnv/Km9I2/lbvs/qFEbNw3V2gvLf4nfQnSA/wAtd9n9QrTHS0BJnNlC7EH8vbB3FZ/7Gg9q4UwGHpJqPmPhUmw8RNlUJ1jT4n50dcGYajUbxU7bGe65ruFXW7mYAin5qDB6u4U9U6jx4iiZrJlYWOop1rtwTnjWRIIII5giqzB4YpmJgsVKqBOgO9iT3cBVizU0mpZO5jSAqujDjZQ1rATvPu+pou3hlG4V1RTxQeeUZOAHGuuYphamO9SFU4Cxn7TdqFLCIp1Zj5D/AN86832liFOUJuW1lEiN519+p1rYftNlyGHo2wAeYLydBx0A+NZDbts51kAN1akgbhoN9eg0oAjA91mTWbQiYKQGlI5F4I8R8hT8VaC6RbBEklSx0J0BG7z41PgNkrcQMWyjWdCx05Ab6GOU9kIAQUg6yAAeBPHSm+ThALSAjCMMEGqloBJAMmT6JJ5fKgrb2QWLBjocoUga/wCokaDwq4e1aFtW7K5hA7MtIIBG7Q79KrNnqBegqG19Ejj37qqDQKI4WQMKPEta3Wy5ECZ5xrp41of2ddLkwOIIuz1F0BXMSUKk5LgHGJII5Ggkm1fMIIA1QZWi2dCdONVOMbtzuEnxAJ0nlUg7uVVzSBa+jMGcNdtl8O1u4sElrbAgSDvG8e+s9hGVlDHURoN6xzPMmvF+3ZcgMVOmqkjMCJ1jf769U6MYkNhkI4CPCKy9dGQ0bSmYXizaunuTV1sXZuUdY3pH0RyofZGzgYuNu4Dmat3vcOJ8qHpYNvUQukkLsKwtej7jVXt1pwtz2fmKs0EJ7qqdsn+Vuez8xTDlw4VLgmPV2yoMgb403ndVoMesq0gk6Ms9rXjHdQeykU2U3gxw8TUr24Mx76A98keaXR7HirSx9gXFJEZhr8NxobC4jMveNCOM1Ir5WzDjoeVMAgzxJ1jjSk8rZGjymGMLT9E/NXSaYTXc1KWjqVTXaiW5Xbb11qylqG61SzQWMuwpPIE/AGixiyhyFeTdK7z3b1w71zmI3awB5QKpNr4fq3Ckz2R2pMMY7RE99WGftkMYUmfiM0kf3uqu2uSW9IsskA8IHKa9K3AAWXJxaO2Te7ATK2Y+hA1LExHdQmEshnKsCWLD4ANIjnoKsujjsqm4N69lOwSC2+Aw0VgpnwoEtF85I13EnfmEGT7zUjJIUn5QSp7OFHWshX0Z0LAqgiSZn0t0UMbTNiQEYLmIIeYUBh6RJ7tY1o/FbOCWgIAde0ZGrBuY5Dd/uqsFp1y3sj9VMZgDlkEEgNundUgjlQRVBWeAZUZrfYkE5bhkM3D3qYnXnVdthw1zMsaj0QN2XT5VYWFF4u5z9XIIZspOk9nsgRPdpQG0EKtKiA0gDkDwP98ahgz9VZxtgCEZZVWmZ+nOvQegGKzWmtz6JrH3dg4lMPbuNbItXAbij1iqnLmKkSFPDnVr0DxWW/l4NQNVT4nUeFEd2L7r1u3ttwgECRoDT8DtQnTLLsw7ROkeFVINE3JtJnH9QZXyHSEne3eeArHGpc3N4TLYtxoLaXD2Yqq2ysYW57P6hTtjbdTELpo43qd47xzFO6Qf4e77PzFP7mubbSqlpbYKxuxekCzctk/0zB7hoZ8601ohxzBrx99oKmLxCNOVyVaDBEhYIrfdFNpkk2mMwAVPMRoaOflpZrH09WrCCRXHOhPL3k8gBxJqbabBZaNdN35mq61j81xY7KruB3ljvM+GlYk7PTcbW5C7cFJh8WHEg/UVMtUd45LrlNIbTkQRMHumaNw+0c9xLiyqqYKb9IkyecjfSjHAmimXsrIRO1MSLJUEFpPaI9XiB3mKns3VZQymQdxH5eNV+NtdZYuOd4i5782vkaq8LtJrDhkYANo0iYn1gOdQH5zwpLOn6rTdbMwZglSBwYaR40Ftu4QjKkHJIuHWTIgheQWaBXFZMQ72iMpXMR6ubd8Z1ojZy5rVwH7jk/CasZjQDeSqCEbiXLz9dj5WNvKbjtohG95IhFAGrHd3VWt0bvXMYmDaFJciRqiKsl2HAwFNbRHIKMnprBUjeNPKQSKtVs5ne6qGWTKCBqM2jR7hFaDP+TcAARZ/VIL9GCcHCE2lgbf2dFtrls2jkRZ9Q+sebk9otzPdWLxfRu42IS3aQv1hhIMan7zHcBvJ4V6K9ofZrqnslVBg6ahgBvqiCsQMu8azMRzFKQauSJ+92b5R5IGPbtb2VAei958QuHa7KhshuCQi211coDw9KCd+hra4rBo9jKiBbdvREjQWxwPOZJPMmu27ILM2ZVzKF1PcM26jbaBLVydZRsuWTmOgAECqz6uXUbRxWf5rooWQ2e6wjdH2W6q2MipcbtZ4Cr3sx9Qb4HhRFvoeGxyi5cL4UTdcnsl1UAwo4ZyAI4A61cps+63+WQO8HWrKxslyO0rzAWQhOg8SKIzXzNod1Emmjd7FOx56+w91ozr2hGgAGmQD7oXQeFZbDbEtrikvSUQk9YqjU6SMn3STAJ4TNbY7MudTcQIzFlgSMupI1PdAqvtdFL59IeYFAjM0Z3Dk88/lFcI3jaeOyksXIxMuB1TA3Aq7lA9XvGgHvojZ103LhZ9S57XdOkDuGg91PtdGrw9UHTLq53e4UdhOjzoQwCqddMxZTvjePCu9OWSgQfsVRpjjshY9XKEMhyupMHwP0q2xGOe/b60sQdzIPRyzER4xrRVroE/rXE8zUmN6MdVZd+sGgkqFiTIFXZFM0gUau1EskZaT3peNbbeMbe9v9K1v+je0raBWJAYACTwHKeVebdJnjGXvb/StCpj2iJPxr0obYC8uQd1he2YjpdhtzOD4a0Xgdo4a76LCfhXg5vmNSaJwGOKnfrVXRtPKuJXt7r3fEbAVyGVo3d9Kx0ay+sp8ZB8qxnRfpsRCXDpwP1r0XC4sOsg1nS6Vgs0tOHWF4AKCPR9uqa2LihW3mJaJmN8b6GtdC0G+4CeZX/2rC/P3jQzqTxNZMssbTW38rVjY453fhTYfYCII67TllWPhFPbY9jXtkSMpywoI4gxQfV94pG2OYoY1TRwwflX9G+XKZdiYVefxqT7FhR6pPvNBEoPWHxpdcn3hUfFeGBT6I/iKsGbDxBQEd4LfnXVxNgbra/8AEVXDE2+fka62ITx91d8VJ2A+wXeg3vf3Vmu07Y3WwPAAVw7YXgnyqs+0rwBPupHEckNVOqlPcfZWEEf6KsTtjkorh2y3BRQPXn7hpda/3PjUfEzHv+FPoM8flFna9zkKX70u8/KhVNw+qK6FuchVfWmP7xU+lGOwU5x908TXDibh9Y/Gosj91LI/OqF7zySpDWeApBcf7x+NC7QzdU8sd26e8UQLDczUO0MMwtOTy+Yq8IPqN9whTbQx3HBXjPSLo9iXxV10ssys0giIIgDn3UAOi2K/Af8A6/WlSr1gmIFLzGwJ3/8AMYr8B/8Ar9acvRrFAz1D/wDX60qVd65UemFZYXYuIGpsuD/t+tbjonjrlsZbqlRwJP0pUqo6Qu5XNjDTYWrt4uwfSuR7z9K432XX+KCeEswHkKVKlzCw8hON1L28JBcGPXB97fSnm5hBuZT/AMvpXKVD+Fj8K/xki6uJwo4p8D9KlTHYX7yfA/SlSrhpGBcdY8qZNp4Uetb+B+lSfvfDffT4H6UqVE9Fv6AVDqXpHbWH/ETz+lQ/vuz99fP6UqVVdpw7v/RcNU4dkv39Z++vnSO3rP3x5/SlSqnwg/iP4U/FO8BQvty399fOoztlPvjzpUqGdA08uP4VxrXDsEv3tb/EXz+lNO0rf3x5/SlSqP8Ar2eSp+Pf4ClTalr8RfP6UzaO0bTWHAuKWI0Gs7x3UqVFj0jIzYVHat7xVL//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0" name="Picture 4" descr="http://igrejaemanuel.com/wp-content/uploads/2010/08/uri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631" y="2132855"/>
            <a:ext cx="3932113" cy="3194299"/>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0375" y="1951672"/>
            <a:ext cx="4572000" cy="4524315"/>
          </a:xfrm>
          <a:prstGeom prst="rect">
            <a:avLst/>
          </a:prstGeom>
        </p:spPr>
        <p:txBody>
          <a:bodyPr>
            <a:spAutoFit/>
          </a:bodyPr>
          <a:lstStyle/>
          <a:p>
            <a:pPr algn="ctr"/>
            <a:r>
              <a:rPr lang="es-CO" sz="3200" dirty="0">
                <a:solidFill>
                  <a:srgbClr val="FF0000"/>
                </a:solidFill>
              </a:rPr>
              <a:t>Éxo.28:30.</a:t>
            </a:r>
            <a:r>
              <a:rPr lang="es-CO" sz="3200" b="1" baseline="30000" dirty="0"/>
              <a:t> </a:t>
            </a:r>
            <a:r>
              <a:rPr lang="es-CO" sz="3200" dirty="0"/>
              <a:t>Y pondrás en el pectoral del juicio Urim y Tumim, para que estén sobre el corazón de Aarón cuando entre delante de Jehová; y </a:t>
            </a:r>
            <a:r>
              <a:rPr lang="es-CO" sz="3200" i="1" dirty="0"/>
              <a:t>llevará siempre Aarón el </a:t>
            </a:r>
            <a:r>
              <a:rPr lang="es-CO" sz="3200" i="1" u="sng" dirty="0"/>
              <a:t>juicio de los hijos de Israel</a:t>
            </a:r>
            <a:r>
              <a:rPr lang="es-CO" sz="3200" i="1" dirty="0"/>
              <a:t> sobre su corazón delante de Jehová.</a:t>
            </a:r>
          </a:p>
        </p:txBody>
      </p:sp>
      <p:sp>
        <p:nvSpPr>
          <p:cNvPr id="6" name="5 Rectángulo"/>
          <p:cNvSpPr/>
          <p:nvPr/>
        </p:nvSpPr>
        <p:spPr>
          <a:xfrm>
            <a:off x="4942618" y="5327155"/>
            <a:ext cx="4111626" cy="1631216"/>
          </a:xfrm>
          <a:prstGeom prst="rect">
            <a:avLst/>
          </a:prstGeom>
        </p:spPr>
        <p:txBody>
          <a:bodyPr wrap="square">
            <a:spAutoFit/>
          </a:bodyPr>
          <a:lstStyle/>
          <a:p>
            <a:pPr algn="ctr"/>
            <a:r>
              <a:rPr lang="es-CO" sz="2000" b="1" dirty="0" smtClean="0">
                <a:solidFill>
                  <a:srgbClr val="FF0000"/>
                </a:solidFill>
              </a:rPr>
              <a:t>Las </a:t>
            </a:r>
            <a:r>
              <a:rPr lang="es-CO" sz="2000" b="1" dirty="0">
                <a:solidFill>
                  <a:srgbClr val="FF0000"/>
                </a:solidFill>
              </a:rPr>
              <a:t>doce piedras en el pecho de Aarón representan a las doce tribus de Israel, y quiere decir el valor que tiene para Dios cada uno de sus hijos.</a:t>
            </a:r>
          </a:p>
        </p:txBody>
      </p:sp>
      <p:sp>
        <p:nvSpPr>
          <p:cNvPr id="8" name="7 Flecha derecha"/>
          <p:cNvSpPr/>
          <p:nvPr/>
        </p:nvSpPr>
        <p:spPr>
          <a:xfrm rot="2466567">
            <a:off x="5400780" y="2862858"/>
            <a:ext cx="1841602"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Urim</a:t>
            </a:r>
            <a:endParaRPr lang="es-CO" dirty="0"/>
          </a:p>
        </p:txBody>
      </p:sp>
      <p:sp>
        <p:nvSpPr>
          <p:cNvPr id="9" name="8 Flecha abajo"/>
          <p:cNvSpPr/>
          <p:nvPr/>
        </p:nvSpPr>
        <p:spPr>
          <a:xfrm rot="2344788">
            <a:off x="7953326" y="2270371"/>
            <a:ext cx="425249" cy="1628988"/>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Tumin</a:t>
            </a:r>
            <a:endParaRPr lang="es-CO" dirty="0"/>
          </a:p>
        </p:txBody>
      </p:sp>
    </p:spTree>
    <p:extLst>
      <p:ext uri="{BB962C8B-B14F-4D97-AF65-F5344CB8AC3E}">
        <p14:creationId xmlns:p14="http://schemas.microsoft.com/office/powerpoint/2010/main" val="210192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4100"/>
                                        </p:tgtEl>
                                        <p:attrNameLst>
                                          <p:attrName>style.visibility</p:attrName>
                                        </p:attrNameLst>
                                      </p:cBhvr>
                                      <p:to>
                                        <p:strVal val="visible"/>
                                      </p:to>
                                    </p:set>
                                    <p:animEffect transition="in" filter="wheel(1)">
                                      <p:cBhvr>
                                        <p:cTn id="19" dur="2000"/>
                                        <p:tgtEl>
                                          <p:spTgt spid="4100"/>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heel(1)">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heel(1)">
                                      <p:cBhvr>
                                        <p:cTn id="29" dur="20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1000" fill="hold"/>
                                        <p:tgtEl>
                                          <p:spTgt spid="6"/>
                                        </p:tgtEl>
                                        <p:attrNameLst>
                                          <p:attrName>ppt_w</p:attrName>
                                        </p:attrNameLst>
                                      </p:cBhvr>
                                      <p:tavLst>
                                        <p:tav tm="0">
                                          <p:val>
                                            <p:fltVal val="0"/>
                                          </p:val>
                                        </p:tav>
                                        <p:tav tm="100000">
                                          <p:val>
                                            <p:strVal val="#ppt_w"/>
                                          </p:val>
                                        </p:tav>
                                      </p:tavLst>
                                    </p:anim>
                                    <p:anim calcmode="lin" valueType="num">
                                      <p:cBhvr>
                                        <p:cTn id="35" dur="1000" fill="hold"/>
                                        <p:tgtEl>
                                          <p:spTgt spid="6"/>
                                        </p:tgtEl>
                                        <p:attrNameLst>
                                          <p:attrName>ppt_h</p:attrName>
                                        </p:attrNameLst>
                                      </p:cBhvr>
                                      <p:tavLst>
                                        <p:tav tm="0">
                                          <p:val>
                                            <p:fltVal val="0"/>
                                          </p:val>
                                        </p:tav>
                                        <p:tav tm="100000">
                                          <p:val>
                                            <p:strVal val="#ppt_h"/>
                                          </p:val>
                                        </p:tav>
                                      </p:tavLst>
                                    </p:anim>
                                    <p:anim calcmode="lin" valueType="num">
                                      <p:cBhvr>
                                        <p:cTn id="36" dur="1000" fill="hold"/>
                                        <p:tgtEl>
                                          <p:spTgt spid="6"/>
                                        </p:tgtEl>
                                        <p:attrNameLst>
                                          <p:attrName>style.rotation</p:attrName>
                                        </p:attrNameLst>
                                      </p:cBhvr>
                                      <p:tavLst>
                                        <p:tav tm="0">
                                          <p:val>
                                            <p:fltVal val="90"/>
                                          </p:val>
                                        </p:tav>
                                        <p:tav tm="100000">
                                          <p:val>
                                            <p:fltVal val="0"/>
                                          </p:val>
                                        </p:tav>
                                      </p:tavLst>
                                    </p:anim>
                                    <p:animEffect transition="in" filter="fade">
                                      <p:cBhvr>
                                        <p:cTn id="3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933056"/>
            <a:ext cx="9144000" cy="3096344"/>
          </a:xfrm>
        </p:spPr>
        <p:txBody>
          <a:bodyPr>
            <a:noAutofit/>
          </a:bodyPr>
          <a:lstStyle/>
          <a:p>
            <a:pPr marL="0" indent="0" algn="ctr">
              <a:buNone/>
            </a:pPr>
            <a:r>
              <a:rPr lang="es-CO" dirty="0" smtClean="0"/>
              <a:t>Por </a:t>
            </a:r>
            <a:r>
              <a:rPr lang="es-CO" dirty="0"/>
              <a:t>medio de estas dos piedras Dios hacía conocer su voluntad.  </a:t>
            </a:r>
            <a:r>
              <a:rPr lang="es-CO" i="1" u="sng" dirty="0"/>
              <a:t>Un halo de luz en torno al Urim</a:t>
            </a:r>
            <a:r>
              <a:rPr lang="es-CO" dirty="0"/>
              <a:t> </a:t>
            </a:r>
            <a:r>
              <a:rPr lang="es-CO" dirty="0" smtClean="0"/>
              <a:t>(trasparente) era </a:t>
            </a:r>
            <a:r>
              <a:rPr lang="es-CO" dirty="0"/>
              <a:t>señal de la aprobación divina en cuanto a los asuntos que se le presentaban, y una</a:t>
            </a:r>
            <a:r>
              <a:rPr lang="es-CO" i="1" u="sng" dirty="0"/>
              <a:t> sombra sobre el Tumim</a:t>
            </a:r>
            <a:r>
              <a:rPr lang="es-CO" dirty="0"/>
              <a:t> </a:t>
            </a:r>
            <a:r>
              <a:rPr lang="es-CO" dirty="0" smtClean="0"/>
              <a:t> (oscuro) era </a:t>
            </a:r>
            <a:r>
              <a:rPr lang="es-CO" dirty="0"/>
              <a:t>evidencia de su desaprobación </a:t>
            </a:r>
            <a:r>
              <a:rPr lang="es-CO" dirty="0">
                <a:solidFill>
                  <a:srgbClr val="FF0000"/>
                </a:solidFill>
              </a:rPr>
              <a:t>(PP </a:t>
            </a:r>
            <a:r>
              <a:rPr lang="es-CO" dirty="0" smtClean="0">
                <a:solidFill>
                  <a:srgbClr val="FF0000"/>
                </a:solidFill>
              </a:rPr>
              <a:t>363</a:t>
            </a:r>
            <a:endParaRPr lang="es-CO" dirty="0">
              <a:solidFill>
                <a:srgbClr val="FF0000"/>
              </a:solidFill>
            </a:endParaRPr>
          </a:p>
        </p:txBody>
      </p:sp>
      <p:sp>
        <p:nvSpPr>
          <p:cNvPr id="4" name="AutoShape 2" descr="data:image/jpeg;base64,/9j/4AAQSkZJRgABAQAAAQABAAD/2wCEAAkGBhQSERUUEBQTFRQWFBQVEhUVFBUSFBcXFBQVFBQUFhQXHCYeFxkjGRUUHy8gIycpLCwsFR4xNTAqNSYrLCkBCQoKDgwOFw8PGCkkHx8sKSksKSkpKSkpLCkpKSkpKSwpKSkpKSkpKSkpKSkpKSkpKSkpKSkpKSkpKSkpKSwpKf/AABEIAKkBCgMBIgACEQEDEQH/xAAcAAABBAMBAAAAAAAAAAAAAAAAAQUGBwIDBAj/xABJEAABAgIHAwcJBAYKAwAAAAABAAIDEQQFEiExQWEVUZEGEyJxgaHwCDI1dLGzwdHhQlNicgdDUoOSkyMlY2RzgqKjssIUFkX/xAAaAQEBAAMBAQAAAAAAAAAAAAAAAQIDBAUG/8QAKBEBAAICAgEEAQMFAAAAAAAAAAECAxEEIRIFMTJRQRMiYUJxkaHB/9oADAMBAAIRAxEAPwC8UIQgEk1598oUf1jB9Ub76MquDRuHBTaPac0LxbIbhwQANw4Js29pTRNeLpDcOAUngQmkAyF4acBuTaTbT1VNLNeXxDbuHALfBhDcOAVTyemJomvN/MQyOk0fwj5JspNTh7ugwEZkN+ACm0m71HNE15ViVC77sn90R8Fxxaoi5QX3f2bvkmyL7etpomvIj6mjH9S/+WR8Fr2PG+6f/B9E2vk9fWks15FFWR/uj/CFi+qYxxhHgFNnk9eImvIBqOL90eDUhqSL92eDVdrt7Amia8f7Gifdng1JseJ933NTZt7Bmia8fCpIp/V9zVzRaKW3ObLrCbXb2VaRNeN4EISeZC5hOHYuCzoOCG3teaJrxZAHSFw4KU1UBdcOAVNvVU0qoeqRgplVWSKsaaE2VUnNAIQhAIQhB588oT0jB9Ub76MquVo+UJ6Qg+qt99GVXLFJKlCEiIyUpqeFbEMaX9mai0lLahLmwWFs77WX4iPgiSkFHAbg0cJ+1bI9McBdd1AJvZHibj2WfaSt0aDGABdDeAbxMgT6ujeoxl2sfEcLnO9idapocV0mhxmTITdLvyUa5+KP1bz/AJ2j2NXZQqxeHCcBzhMTHPPaSJ4TDZhIROovIeO7znAfvVDq/qJ8F5bzgu/HNSQRZ/8Az3dsWku4yhqPUxgc9xfAbDbk0OjOPbaI9ilp015MsY43YwQKJEeT0jLMkmXZvSUqgPbgbW+XyTy6I2UgJS3HBcwbicsitE27eVPqFvLcR0YnT3obD3lO9IorX5AO3ynxC0MoNk9NjXDeCR3TWdZh6OLl0yx79m8jVACf6NBgHGCexzvmu2HQaHLpQXdkV/1WW4bpvWOplEbOqyENSt9CoOIo7/57wP8AiuKPQKMT0IRH75x/6qeUMJzY4nXlG0fezcQtb6NaBa4gjK+8HeNU9RqJAAvhOH7x0uNlNsSDDJ6LZD88+8hZbba2i3sYI9G5uFFn+FolmC6c+5NCllKq0vhPaHNmbJY3VpJlPUE8Aoo9pFxF/es4ZxLKB5wUpqkJlqKpI1JiWYDLRAJdeAAN5JwVh1NyBjNI59zGNzkbRyulITPaqwtlpT3l1VQ2ZAGimVVDfisahq2jQjc4Wh9p7mk9gncn2lUVpPONI7M9dUKZYv7HeqsE5psqtOarcEIQgEIQg8+eUJ6Qg+qt99GVXq0fKE9IwfVW++jKrwsUkJUSSgIjfRKKYj2tGJIH18blYcBrWsENvmtAaPie0qH1BFZDiAxDIEEWpTski6eil0MQ8efgyP8AaBSUk41PDhmPDEQdC1I3yuyUprR9HEmucLh0W2gSJXSuCg7o0LOPCxniT7AsXx6Ob+eZPeLR7cEcefHa8xqdJi6DAaJiybrgSZlb6HSQOkA1srxdh3yKg8AQXuAbHcXZSa8y13BOcWmGyGzJHVKeqxtaIcOW36MfutO0hrPl7GcC2G6WVoAB3Zdcoo+kkmZvPHHFYvC0xCAJkgAYkrRMzLzb5b5flLJ8WePV43rOE0zuXHRI5in+ibaE5WybLewm8p42VGbd/Q3y+2Wm/slLVXwt9N0cPNMb8XLFOnzWLIQMjMrKmgwX2YgadWRYcQX9RmkEcG8SIUmNNV8eTH8o03PIA3bpC5c9i1fO7gke8E3jryWLWCWPco1Tbfcs3jVaebJOKykLpkd6zhwzK/ehti5hyK5jQgcRLqu4reYe4zWxxIzTbbTJanxkzU+iFo6MyAb1uqmo4EW1SKVc2GBbn0WOP7TpXk6DFO9AojYrpRHhguvmAScmgE4nRR/l7WQZZo8EBrQ208AzvdgJ/lA4rfSZl6mDPfNH6e+/v+DpB/SJBhRGso8KUIXEyawSwtCGON5K7KTy1MZtlkxOQN0hIYSG+ZdfqqvgN6Sk9VNwWyHbTh4qT5a7TKqnYKa1VHNkNn0ZzkoVVIwUyqrJV1plVac02VWnNVkEIQgEIQg8++UJ6Rg+qt99GVXgK0PKE9IwPVW++jKsAsUkoXRAhrSxq6mIjcAuqC0blyw3LqgokuyCBuHDxJOdDgWsAOuQWiq6vMS8mTBnv0CfocINAa0CXHtnmsLXiHm8rm1xdV7lqbCay5oGpAvPaguW160WZ8VzzL5695vbynsSn4yUa5WR3B0Nt9mQMsiZn5KVs8bkzcp6vMWFNt7m39YKyjqXVwrxXLE2c1C5YXEMgO6DZuDOk1rRmdPmtEflxGiCyxgGQuvkcRMXphob4kNxMIkEghwBlMHEG/DHgptyZr+jUSHafRGxohwc91oN3dHBdMal9Pv6RiiwokWJOM8w2XzccgPOlPEynLWSOT9aOZFk5xcxwwN8txlvTzyh5TxKYSSYMJo+yxtnfLotBM5BRaAybpNniJkiRPYMAsba015axekxZYLTPC+e5bRCK0VRPm2z8DJdx1XM+UtGp01shBYxCh8TVYEFGOyhwGAWMV9yJLRGiXE4y+SM69y5jTRDtRSA4tmGzvDTKcwTnjwCgsekmI5z3EkuJMyZnipLymi2aOG5uI9syooAt+OOn0PApqk2+/8AjdB84KT1UMFF6P5wUpqpbXophVQwUxqrJQ6qslMqpQTGq05psqtOaqhCEIBCEIPPvlCekIPqrffRlWLQrO8oP0jA9Vb76MqzYFEbGBbmrU1dFHgl5DWgknAATUYzMMoblIqoqEuk+LNrcQMC75BdVUVEIUnRQC84D7LfmU829+PyWq2T8Q8Pl+o/0Y/8sDcJC4ASldIDRYB+5ZuWBC0vEmZmdyChjfHWlYzcJmadqs5PPiGbui3vKaZ48drzqsGtrCVsfVMaUxCiEYzsOOPYrBq6qGQAJBoO8G07tPyknvn2WZBvaSSZ9q2RV62L07fys8/VzyYtEloIfiWm5RiPRIjDZLXDQ35nNek6yoMOKCIjQcp3WrtxyVeVvV/MxSwmcrwcDZOBlxHYr5eLfbJk4sd/uhWMGqYz8GHUno95Ujqjk/ZE4kjvaPi44p6LB4KVjVjNtuHNzr5I1HTJx3exIFnPilbqsHBMkEMeMvmln1Il4CWwiNJBvXJEdMhuszLTx7V2RD9FwGKGtfEOF/BuPx4I6MUbRjlRSbcaz+yO83/JM0luiRi9znHFxJ77lg5q6qxqH1WKvhSK/RYHnBSmqslGIHnBSeqwsmxMKqyUyqrJQ6qslMaqyRUxqtOabKrTmqoQhCAQhCDz/wCUF6Rg+qt99GVZtCszygfSEH1VvvoyraDBLnBrRMm4D2KMZnXu6atq90Z4YyWpyAzJO5TqrapZAEmibvtPPnHq3DRa6nq1sCGAJWje87zu0ATgTILRa2+ofM83m2yz4Vn9sf7IW3fHghov1ySgSEvGSSS16eWTm/olYwkyGJMgsmBd9Uy5+FakBzjcb8wozpG7RCT0LkyyCy0694AJ+iytvJFnDcn8wOBuThRqsYBMLbFdvrK8etY8a9GSj0Jzhn1roMGzhfv+ieyBKWS44rZTSY02xjiDS8Bxvn2ZKvuXdIH/AJsJjLyIBt9ryW/HipNyr5ZQ6MOahARI581gvl+J/bln3iAUeivL3RYzrUV5m87p5dWXYtczt5vOzVrSafmW0NvvRPsmsneJJJ7vHYo+fIFtZDWIafmtrWXTuCGyAXe1a4gOK2OK1l08ENuOkvkEycp43NwAwYuIGOWLu9PUa9zRfvPZh3qG8oaYYkc7mdEdeazpG5etwMXleP47NoaiSyWMl0PoWcAdJSeq8lGYGIUnqrJVUvqvJTGqslDqryUxqrJFTGq05psqtOaqhCEIBCEIPP8A5QPpCD6q330ZQ7klDbzxLsQ2bes3T9vFTHygfSEH1VvvoyrMPIwMiMx81jaOmjPSclJrE62s9r/oleeCgND5VRYZ6RtjXHipFV3K6DEkHzYdzsOK0TSYfNZvT8uPuI3B84eMFkQkhRAd199+7KSzLFi8+Y11JCbur4rKHFlK/A3aEXrH696RzrjduWJvSwag5WQ4rQ2K4MiYX3B2oKk0CJuwMtR2Klmnh3fVboTyPNc4DR7gOE1lFnt4fVPGurwt+k1gyELUV7WNGJe4NHeoJyk5dviTh0IEA4x3NIn/AIbTefzGQ3KNFoxxOs3HiUG9Jtthm9UteNUjTmo9DDZmZc8mbnOvc4nEkrcRd4ymlAv+K1ucsXk2mbTu07Ils4fFEkFngIwAGizOEkSwxSF+SMiuWmO7dnNZ27vAXLSnyHcBvmjKkblw06lhjHxDq0cPme5QZuZOJvKfuU9L82C05Av8eMUxBb8cah9PwcXhTyn8gpCgpFtd7ZAxUmqvJRiDiFJ6qyRUxqrJTCqlD6ryUwqpFTGq05psqtOaqhCEIBCEIPP/AJQXpCD6q330ZVe4qz/KD9IQfVW++jKsB47EYyLkthACyUR1UStIsKVh5kPsm9vBP9XctMorbP4mzIx3FRlucksrr+ruWM1iXLl4uLL8oWRQq3hRfMcDoMeGK67AJuVV2JXi46XFOVC5QRoeDrQH7V+e/Fa5x/Ty8vpWu8cp9EhyOfV1LEOOqjlE5aj9awjCZbeO9PtEryDEHRc0ncbjrcVrmsw83JxM2P5Q6bSWU+tZSBMwQsnUeamnL/dodehwJGmS2FhnhNY37s/F6hsobvCSzngl5whayTgd6DJx1yWsN4d6Um9LaOSptjK4prp1IAJcfNYJ9uS76TFsgncFEeUVLuEPNxtvvy+yD4yViNzp38PDOS8GeLSC9znnEnuyWJCyAWBC6ojT6qI1GoYgJHJSg4IyZQD0lJ6qyUYgecpPVQwQTCqslMaqUOqrJTGqslVTGq05psqtOaKEIQgEIQgoDygh/WEH1VvvoyrAN8dat39OVXc5T4R/uzR/uxSq72J8kYyZ5Jeb8ZJ5bUhCUVKohnlI3LOGzTBOwqU7uKzZUpHjegaHMkiV3jVPex9OtIak3TxRDKG3dtywfCT8KlMtEmxNwPUb0NGujU6LD817hpOY6pJ3onLOI2VtodqOieGCw2BokfUPwWMxtovx8d/lWD7Q+WcJ2Jsn8WSd4dYw3yk4HdI7lB3VB1o2GR5pcDo4rCcf04MnpdJ+E6T3mwTdvSc0L71EIEWOzB0/zCeW9OdHrd489h6wZ9yxmkuC/pmWvt2eOZktccgC1ktcCs2GUyR+YSW2n2XskSA0Xul7Fj4y544mSLamDJSaX0S99zGzI1OR6lD40QxHl7sXGfZkFIq1gOjEATDBgNd64tiFbaV0+g4nH/SrufeTOdd1yxcno1IkNRFbHeZCEhT1sLrWOwjqgaYA6QUnqvJcEGozNSKraolkgfKqyUyqrJRyravUrq2jSkqqU1WnNN1WtknFFCEIQCEIQV1+karOcpLDLCEB/refioqKh0Vr1xVnOPBlg2XeT8VwbA07kRXDag0S7BvwVjbB0SiodFBXOwEuwtFYuwdEuwdEFdbB0Smot4VibC07kbB0QV2Kh0SiotFYewdEbB0RFfbD0Q2otFYWwtEbC0Q0rrYOiDUF2CsXYWiNhaIaVxsDRGwNFY4qLTuSbC07kXStzyfG5Y/+u6Kytg6dyNg6dyGlcNqHRLsHRWLsHRLsHRBXGwdEmwdFY+wdO5GwdO5DSt9gaJDUOisjYGiNgaIaVwyoL8E60Sp5ZKZCodO5b4dTaIpgolXSyT1RKLJd0OrZZLph0WWSozojJLrWuGyS2IBCEIBCEIBCEIEQlQgRCVCAQhCAQhCAQhCAQhCASJUIBCEIBCEIESoQgEIQgEIQgRKhCAQhCAQhC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4" name="Picture 4" descr="http://www.cuantica-holistica.com/shop/ccdata/images/smallMain_1_1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404665"/>
            <a:ext cx="3672407" cy="257942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95988" y="675769"/>
            <a:ext cx="4572000" cy="2308324"/>
          </a:xfrm>
          <a:prstGeom prst="rect">
            <a:avLst/>
          </a:prstGeom>
        </p:spPr>
        <p:txBody>
          <a:bodyPr>
            <a:spAutoFit/>
          </a:bodyPr>
          <a:lstStyle/>
          <a:p>
            <a:pPr algn="ctr"/>
            <a:r>
              <a:rPr lang="es-CO" sz="3600" dirty="0"/>
              <a:t>Estas palabras «Urim y Tumin» significan respectivamente "luz" y "perfección".  </a:t>
            </a:r>
          </a:p>
        </p:txBody>
      </p:sp>
      <p:sp>
        <p:nvSpPr>
          <p:cNvPr id="6" name="5 Rectángulo"/>
          <p:cNvSpPr/>
          <p:nvPr/>
        </p:nvSpPr>
        <p:spPr>
          <a:xfrm>
            <a:off x="4867988" y="2852936"/>
            <a:ext cx="3999616" cy="707886"/>
          </a:xfrm>
          <a:prstGeom prst="rect">
            <a:avLst/>
          </a:prstGeom>
        </p:spPr>
        <p:txBody>
          <a:bodyPr wrap="square">
            <a:spAutoFit/>
          </a:bodyPr>
          <a:lstStyle/>
          <a:p>
            <a:pPr algn="ctr"/>
            <a:r>
              <a:rPr lang="es-CO" sz="2000" b="1" dirty="0">
                <a:solidFill>
                  <a:srgbClr val="FF0000"/>
                </a:solidFill>
              </a:rPr>
              <a:t>Los Urim (Cuarzo Transparente) y Tumim (Cuarzo Obscuro)</a:t>
            </a:r>
          </a:p>
        </p:txBody>
      </p:sp>
    </p:spTree>
    <p:extLst>
      <p:ext uri="{BB962C8B-B14F-4D97-AF65-F5344CB8AC3E}">
        <p14:creationId xmlns:p14="http://schemas.microsoft.com/office/powerpoint/2010/main" val="2320999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85000" lnSpcReduction="20000"/>
          </a:bodyPr>
          <a:lstStyle/>
          <a:p>
            <a:pPr marL="0" indent="0" algn="ctr">
              <a:buNone/>
            </a:pPr>
            <a:r>
              <a:rPr lang="es-CO" sz="4100" b="1" dirty="0">
                <a:solidFill>
                  <a:srgbClr val="FF0000"/>
                </a:solidFill>
              </a:rPr>
              <a:t>¿Cómo debían prepararse para ese día de </a:t>
            </a:r>
            <a:r>
              <a:rPr lang="es-CO" sz="4100" b="1" dirty="0" smtClean="0">
                <a:solidFill>
                  <a:srgbClr val="FF0000"/>
                </a:solidFill>
              </a:rPr>
              <a:t>juicio?</a:t>
            </a:r>
            <a:endParaRPr lang="es-CO" sz="4100" b="1" dirty="0">
              <a:solidFill>
                <a:srgbClr val="FF0000"/>
              </a:solidFill>
            </a:endParaRPr>
          </a:p>
          <a:p>
            <a:endParaRPr lang="es-CO" dirty="0" smtClean="0"/>
          </a:p>
          <a:p>
            <a:pPr marL="0" indent="0" algn="ctr">
              <a:buNone/>
            </a:pPr>
            <a:r>
              <a:rPr lang="es-CO" b="1" dirty="0" smtClean="0">
                <a:solidFill>
                  <a:srgbClr val="FF0000"/>
                </a:solidFill>
              </a:rPr>
              <a:t>Lev.16:29-31</a:t>
            </a:r>
            <a:r>
              <a:rPr lang="es-CO" dirty="0" smtClean="0"/>
              <a:t>.</a:t>
            </a:r>
            <a:r>
              <a:rPr lang="es-CO" b="1" baseline="30000" dirty="0"/>
              <a:t> </a:t>
            </a:r>
            <a:r>
              <a:rPr lang="es-CO" dirty="0" smtClean="0"/>
              <a:t>Y </a:t>
            </a:r>
            <a:r>
              <a:rPr lang="es-CO" dirty="0"/>
              <a:t>esto tendréis por estatuto perpetuo: En el mes séptimo, a los diez días del mes,</a:t>
            </a:r>
            <a:r>
              <a:rPr lang="es-CO" i="1" u="sng" dirty="0"/>
              <a:t> afligiréis vuestras almas</a:t>
            </a:r>
            <a:r>
              <a:rPr lang="es-CO" dirty="0"/>
              <a:t>, y </a:t>
            </a:r>
            <a:r>
              <a:rPr lang="es-CO" i="1" u="sng" dirty="0"/>
              <a:t>ninguna obra haréis</a:t>
            </a:r>
            <a:r>
              <a:rPr lang="es-CO" dirty="0"/>
              <a:t>, ni el natural ni el extranjero que mora entre vosotros. </a:t>
            </a:r>
            <a:r>
              <a:rPr lang="es-CO" b="1" baseline="30000" dirty="0" smtClean="0"/>
              <a:t>30 </a:t>
            </a:r>
            <a:r>
              <a:rPr lang="es-CO" dirty="0"/>
              <a:t>Porque en este día se hará expiación por vosotros, y seréis limpios de todos vuestros pecados delante de Jehová</a:t>
            </a:r>
            <a:r>
              <a:rPr lang="es-CO" dirty="0" smtClean="0"/>
              <a:t>. </a:t>
            </a:r>
            <a:r>
              <a:rPr lang="es-CO" b="1" baseline="30000" dirty="0" smtClean="0"/>
              <a:t>31 </a:t>
            </a:r>
            <a:r>
              <a:rPr lang="es-CO" dirty="0"/>
              <a:t>Día de reposo es para vosotros, y afligiréis vuestras almas; es estatuto perpetuo</a:t>
            </a:r>
            <a:r>
              <a:rPr lang="es-CO" dirty="0" smtClean="0"/>
              <a:t>.</a:t>
            </a:r>
          </a:p>
          <a:p>
            <a:pPr marL="0" indent="0">
              <a:buNone/>
            </a:pPr>
            <a:endParaRPr lang="es-CO" b="1" dirty="0" smtClean="0"/>
          </a:p>
          <a:p>
            <a:pPr marL="0" indent="0">
              <a:buNone/>
            </a:pPr>
            <a:r>
              <a:rPr lang="es-CO" b="1" dirty="0" smtClean="0">
                <a:solidFill>
                  <a:srgbClr val="FF0000"/>
                </a:solidFill>
              </a:rPr>
              <a:t>Lev.23:27-28</a:t>
            </a:r>
            <a:r>
              <a:rPr lang="es-CO" b="1" dirty="0" smtClean="0"/>
              <a:t>. </a:t>
            </a:r>
            <a:r>
              <a:rPr lang="es-CO" dirty="0" smtClean="0"/>
              <a:t>A </a:t>
            </a:r>
            <a:r>
              <a:rPr lang="es-CO" dirty="0"/>
              <a:t>los diez días de este mes séptimo será el día de expiación; </a:t>
            </a:r>
            <a:r>
              <a:rPr lang="es-CO" i="1" u="sng" dirty="0"/>
              <a:t>tendréis santa convocación</a:t>
            </a:r>
            <a:r>
              <a:rPr lang="es-CO" dirty="0"/>
              <a:t>, y afligiréis vuestras almas, y ofreceréis ofrenda encendida a Jehová. </a:t>
            </a:r>
            <a:r>
              <a:rPr lang="es-CO" dirty="0" smtClean="0"/>
              <a:t> </a:t>
            </a:r>
            <a:r>
              <a:rPr lang="es-CO" b="1" baseline="30000" dirty="0" smtClean="0"/>
              <a:t>28 </a:t>
            </a:r>
            <a:r>
              <a:rPr lang="es-CO" i="1" u="sng" dirty="0"/>
              <a:t>Ningún trabajo haréis en este día</a:t>
            </a:r>
            <a:r>
              <a:rPr lang="es-CO" dirty="0"/>
              <a:t>; porque es día de expiación, para reconciliaros delante de Jehová vuestro Dios</a:t>
            </a:r>
            <a:r>
              <a:rPr lang="es-CO" dirty="0" smtClean="0"/>
              <a:t>. Nota.</a:t>
            </a:r>
            <a:r>
              <a:rPr lang="es-CO" dirty="0"/>
              <a:t> En hebreo se lo llama </a:t>
            </a:r>
            <a:r>
              <a:rPr lang="es-CO" dirty="0" smtClean="0"/>
              <a:t>«sábado </a:t>
            </a:r>
            <a:r>
              <a:rPr lang="es-CO" dirty="0"/>
              <a:t>de </a:t>
            </a:r>
            <a:r>
              <a:rPr lang="es-CO" dirty="0" smtClean="0"/>
              <a:t>sábados».</a:t>
            </a:r>
            <a:endParaRPr lang="es-CO" dirty="0"/>
          </a:p>
          <a:p>
            <a:endParaRPr lang="es-CO" dirty="0" smtClean="0"/>
          </a:p>
        </p:txBody>
      </p:sp>
    </p:spTree>
    <p:extLst>
      <p:ext uri="{BB962C8B-B14F-4D97-AF65-F5344CB8AC3E}">
        <p14:creationId xmlns:p14="http://schemas.microsoft.com/office/powerpoint/2010/main" val="162083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dirty="0" smtClean="0"/>
              <a:t>Este día de la expiación era tan importante que  </a:t>
            </a:r>
            <a:r>
              <a:rPr lang="es-CO" dirty="0"/>
              <a:t>era el único </a:t>
            </a:r>
            <a:r>
              <a:rPr lang="es-CO" b="1" i="1" u="sng" dirty="0"/>
              <a:t>día de ayuno</a:t>
            </a:r>
            <a:r>
              <a:rPr lang="es-CO" dirty="0"/>
              <a:t> </a:t>
            </a:r>
            <a:r>
              <a:rPr lang="es-CO" i="1" u="sng" dirty="0" smtClean="0"/>
              <a:t>obligatorio en </a:t>
            </a:r>
            <a:r>
              <a:rPr lang="es-CO" i="1" u="sng" dirty="0"/>
              <a:t>todo el año</a:t>
            </a:r>
            <a:r>
              <a:rPr lang="es-CO" dirty="0"/>
              <a:t>. </a:t>
            </a:r>
            <a:r>
              <a:rPr lang="es-CO" dirty="0" smtClean="0"/>
              <a:t>Los </a:t>
            </a:r>
            <a:r>
              <a:rPr lang="es-CO" dirty="0"/>
              <a:t>otros ayunos que fueron añadidos posteriormente no eran exigidos por Dios ni recibían su </a:t>
            </a:r>
            <a:r>
              <a:rPr lang="es-CO" dirty="0" smtClean="0"/>
              <a:t>aprobación.  </a:t>
            </a:r>
            <a:r>
              <a:rPr lang="es-CO" dirty="0"/>
              <a:t>En los días de Cristo había 29 ayunos en el año, además de dos días de ayuno por semana. </a:t>
            </a:r>
            <a:endParaRPr lang="es-CO" dirty="0" smtClean="0"/>
          </a:p>
          <a:p>
            <a:pPr marL="0" indent="0">
              <a:buNone/>
            </a:pPr>
            <a:endParaRPr lang="es-CO" dirty="0"/>
          </a:p>
          <a:p>
            <a:pPr marL="0" indent="0" algn="ctr">
              <a:buNone/>
            </a:pPr>
            <a:r>
              <a:rPr lang="es-CO" dirty="0" smtClean="0">
                <a:solidFill>
                  <a:srgbClr val="FF0000"/>
                </a:solidFill>
              </a:rPr>
              <a:t>Además, Dios les dice: </a:t>
            </a:r>
            <a:r>
              <a:rPr lang="es-CO" b="1" i="1" u="sng" dirty="0">
                <a:solidFill>
                  <a:srgbClr val="FF0000"/>
                </a:solidFill>
              </a:rPr>
              <a:t>Afligiréis vuestras </a:t>
            </a:r>
            <a:r>
              <a:rPr lang="es-CO" b="1" i="1" u="sng" dirty="0" smtClean="0">
                <a:solidFill>
                  <a:srgbClr val="FF0000"/>
                </a:solidFill>
              </a:rPr>
              <a:t>almas</a:t>
            </a:r>
            <a:r>
              <a:rPr lang="es-CO" b="1" dirty="0" smtClean="0">
                <a:solidFill>
                  <a:srgbClr val="FF0000"/>
                </a:solidFill>
              </a:rPr>
              <a:t>. </a:t>
            </a:r>
            <a:r>
              <a:rPr lang="es-CO" dirty="0" smtClean="0">
                <a:solidFill>
                  <a:srgbClr val="FF0000"/>
                </a:solidFill>
              </a:rPr>
              <a:t>Lo cual era más </a:t>
            </a:r>
            <a:r>
              <a:rPr lang="es-CO" dirty="0">
                <a:solidFill>
                  <a:srgbClr val="FF0000"/>
                </a:solidFill>
              </a:rPr>
              <a:t>que ayunar.  Comprendía un </a:t>
            </a:r>
            <a:r>
              <a:rPr lang="es-CO" i="1" u="sng" dirty="0">
                <a:solidFill>
                  <a:srgbClr val="FF0000"/>
                </a:solidFill>
              </a:rPr>
              <a:t>autoexamen</a:t>
            </a:r>
            <a:r>
              <a:rPr lang="es-CO" dirty="0">
                <a:solidFill>
                  <a:srgbClr val="FF0000"/>
                </a:solidFill>
              </a:rPr>
              <a:t>, repaso del progreso logrado en la vida santa, </a:t>
            </a:r>
            <a:r>
              <a:rPr lang="es-CO" i="1" u="sng" dirty="0">
                <a:solidFill>
                  <a:srgbClr val="FF0000"/>
                </a:solidFill>
              </a:rPr>
              <a:t>buscar a Dios</a:t>
            </a:r>
            <a:r>
              <a:rPr lang="es-CO" dirty="0">
                <a:solidFill>
                  <a:srgbClr val="FF0000"/>
                </a:solidFill>
              </a:rPr>
              <a:t>, </a:t>
            </a:r>
            <a:r>
              <a:rPr lang="es-CO" i="1" u="sng" dirty="0">
                <a:solidFill>
                  <a:srgbClr val="FF0000"/>
                </a:solidFill>
              </a:rPr>
              <a:t>confesar los pecados</a:t>
            </a:r>
            <a:r>
              <a:rPr lang="es-CO" dirty="0">
                <a:solidFill>
                  <a:srgbClr val="FF0000"/>
                </a:solidFill>
              </a:rPr>
              <a:t>, </a:t>
            </a:r>
            <a:r>
              <a:rPr lang="es-CO" i="1" u="sng" dirty="0">
                <a:solidFill>
                  <a:srgbClr val="FF0000"/>
                </a:solidFill>
              </a:rPr>
              <a:t>hacer reparación por los deberes descuidados, ajustar las cuentas con Dios y con los hombres</a:t>
            </a:r>
            <a:r>
              <a:rPr lang="es-CO" dirty="0">
                <a:solidFill>
                  <a:srgbClr val="FF0000"/>
                </a:solidFill>
              </a:rPr>
              <a:t>, redimiendo así el tiempo. </a:t>
            </a:r>
          </a:p>
          <a:p>
            <a:pPr marL="0" indent="0">
              <a:buNone/>
            </a:pPr>
            <a:endParaRPr lang="es-CO" dirty="0"/>
          </a:p>
          <a:p>
            <a:endParaRPr lang="es-CO" dirty="0"/>
          </a:p>
        </p:txBody>
      </p:sp>
    </p:spTree>
    <p:extLst>
      <p:ext uri="{BB962C8B-B14F-4D97-AF65-F5344CB8AC3E}">
        <p14:creationId xmlns:p14="http://schemas.microsoft.com/office/powerpoint/2010/main" val="366603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lgn="ctr">
              <a:buNone/>
            </a:pPr>
            <a:r>
              <a:rPr lang="es-CO" sz="3900" b="1" dirty="0" smtClean="0">
                <a:solidFill>
                  <a:srgbClr val="FF0000"/>
                </a:solidFill>
              </a:rPr>
              <a:t>¿</a:t>
            </a:r>
            <a:r>
              <a:rPr lang="es-CO" sz="3900" b="1" dirty="0">
                <a:solidFill>
                  <a:srgbClr val="FF0000"/>
                </a:solidFill>
              </a:rPr>
              <a:t>Qué pasaba si no lo hacían? </a:t>
            </a:r>
            <a:endParaRPr lang="es-CO" sz="3900" b="1" dirty="0" smtClean="0">
              <a:solidFill>
                <a:srgbClr val="FF0000"/>
              </a:solidFill>
            </a:endParaRPr>
          </a:p>
          <a:p>
            <a:pPr marL="0" indent="0">
              <a:buNone/>
            </a:pPr>
            <a:endParaRPr lang="es-CO" dirty="0" smtClean="0">
              <a:solidFill>
                <a:srgbClr val="FF0000"/>
              </a:solidFill>
            </a:endParaRPr>
          </a:p>
          <a:p>
            <a:pPr marL="0" indent="0" algn="ctr">
              <a:buNone/>
            </a:pPr>
            <a:r>
              <a:rPr lang="es-CO" dirty="0" smtClean="0">
                <a:solidFill>
                  <a:srgbClr val="FF0000"/>
                </a:solidFill>
              </a:rPr>
              <a:t>Lev.23: 29-30.</a:t>
            </a:r>
            <a:r>
              <a:rPr lang="es-CO" b="1" baseline="30000" dirty="0"/>
              <a:t> </a:t>
            </a:r>
            <a:r>
              <a:rPr lang="es-CO" dirty="0" smtClean="0"/>
              <a:t>Porque </a:t>
            </a:r>
            <a:r>
              <a:rPr lang="es-CO" dirty="0"/>
              <a:t>toda persona que no se afligiere en este mismo día, </a:t>
            </a:r>
            <a:r>
              <a:rPr lang="es-CO" i="1" u="sng" dirty="0"/>
              <a:t>será cortada de su pueblo</a:t>
            </a:r>
            <a:r>
              <a:rPr lang="es-CO" dirty="0"/>
              <a:t>. </a:t>
            </a:r>
            <a:r>
              <a:rPr lang="es-CO" b="1" baseline="30000" dirty="0" smtClean="0"/>
              <a:t>30 </a:t>
            </a:r>
            <a:r>
              <a:rPr lang="es-CO" dirty="0"/>
              <a:t>Y cualquiera persona que hiciere trabajo alguno en este día, </a:t>
            </a:r>
            <a:r>
              <a:rPr lang="es-CO" i="1" u="sng" dirty="0"/>
              <a:t>yo destruiré a la tal persona de entre su </a:t>
            </a:r>
            <a:r>
              <a:rPr lang="es-CO" i="1" u="sng" dirty="0" smtClean="0"/>
              <a:t>pueblo</a:t>
            </a:r>
          </a:p>
          <a:p>
            <a:pPr marL="0" indent="0">
              <a:buNone/>
            </a:pPr>
            <a:r>
              <a:rPr lang="es-CO" dirty="0"/>
              <a:t> </a:t>
            </a:r>
            <a:endParaRPr lang="es-CO" dirty="0" smtClean="0"/>
          </a:p>
          <a:p>
            <a:pPr marL="0" indent="0" algn="ctr">
              <a:buNone/>
            </a:pPr>
            <a:r>
              <a:rPr lang="es-CO" b="1" dirty="0" smtClean="0"/>
              <a:t>Será </a:t>
            </a:r>
            <a:r>
              <a:rPr lang="es-CO" b="1" dirty="0"/>
              <a:t>cortada. </a:t>
            </a:r>
            <a:r>
              <a:rPr lang="es-CO" b="1" dirty="0" smtClean="0"/>
              <a:t>(Significaba que) </a:t>
            </a:r>
            <a:r>
              <a:rPr lang="es-CO" dirty="0" smtClean="0"/>
              <a:t>El </a:t>
            </a:r>
            <a:r>
              <a:rPr lang="es-CO" dirty="0"/>
              <a:t>día de la expiación era también un día de juicio, porque cualquiera que no afligía su alma, era "</a:t>
            </a:r>
            <a:r>
              <a:rPr lang="es-CO" dirty="0" smtClean="0"/>
              <a:t>cortado«, «borrado del pueblo» </a:t>
            </a:r>
            <a:r>
              <a:rPr lang="es-CO" dirty="0" smtClean="0">
                <a:solidFill>
                  <a:srgbClr val="FF0000"/>
                </a:solidFill>
              </a:rPr>
              <a:t>(Gén.17:14)</a:t>
            </a:r>
            <a:r>
              <a:rPr lang="es-CO" dirty="0" smtClean="0"/>
              <a:t>.  </a:t>
            </a:r>
            <a:r>
              <a:rPr lang="es-CO" dirty="0"/>
              <a:t>Más aún, si un hombre trabajaba en ese día, Dios lo destruiría.</a:t>
            </a:r>
            <a:endParaRPr lang="es-CO" dirty="0">
              <a:solidFill>
                <a:srgbClr val="FF0000"/>
              </a:solidFill>
            </a:endParaRPr>
          </a:p>
        </p:txBody>
      </p:sp>
    </p:spTree>
    <p:extLst>
      <p:ext uri="{BB962C8B-B14F-4D97-AF65-F5344CB8AC3E}">
        <p14:creationId xmlns:p14="http://schemas.microsoft.com/office/powerpoint/2010/main" val="199761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p:spPr>
        <p:txBody>
          <a:bodyPr>
            <a:normAutofit fontScale="77500" lnSpcReduction="20000"/>
          </a:bodyPr>
          <a:lstStyle/>
          <a:p>
            <a:pPr marL="0" indent="0">
              <a:buNone/>
            </a:pPr>
            <a:r>
              <a:rPr lang="es-CO" sz="3600" b="1" dirty="0">
                <a:solidFill>
                  <a:srgbClr val="FF0000"/>
                </a:solidFill>
              </a:rPr>
              <a:t>¿Adonde eran transferidos los pecados de los hijos de Dios?</a:t>
            </a:r>
          </a:p>
          <a:p>
            <a:pPr marL="0" indent="0">
              <a:buNone/>
            </a:pPr>
            <a:endParaRPr lang="es-CO" dirty="0"/>
          </a:p>
          <a:p>
            <a:pPr marL="0" indent="0" algn="ctr">
              <a:buNone/>
            </a:pPr>
            <a:r>
              <a:rPr lang="es-CO" dirty="0" smtClean="0">
                <a:solidFill>
                  <a:srgbClr val="FF0000"/>
                </a:solidFill>
              </a:rPr>
              <a:t>Apoc.20:12.</a:t>
            </a:r>
            <a:r>
              <a:rPr lang="es-CO" dirty="0"/>
              <a:t> </a:t>
            </a:r>
            <a:r>
              <a:rPr lang="es-CO" i="1" dirty="0"/>
              <a:t>Y vi a los muertos, grandes y pequeños, de pie ante Dios; y los libros fueron abiertos, y otro libro fue abierto, el cual es el libro de la vida; y fueron juzgados los muertos por las cosas que estaban escritas en los libros, según sus </a:t>
            </a:r>
            <a:r>
              <a:rPr lang="es-CO" i="1" dirty="0" smtClean="0"/>
              <a:t>obras.</a:t>
            </a:r>
          </a:p>
          <a:p>
            <a:endParaRPr lang="es-CO" dirty="0" smtClean="0"/>
          </a:p>
          <a:p>
            <a:pPr algn="ctr"/>
            <a:r>
              <a:rPr lang="es-CO" dirty="0" smtClean="0"/>
              <a:t> </a:t>
            </a:r>
            <a:r>
              <a:rPr lang="es-CO" dirty="0" smtClean="0">
                <a:solidFill>
                  <a:srgbClr val="FF0000"/>
                </a:solidFill>
              </a:rPr>
              <a:t>El Comentario Bíblico Adventista</a:t>
            </a:r>
            <a:r>
              <a:rPr lang="es-CO" dirty="0" smtClean="0"/>
              <a:t> dice: «Es </a:t>
            </a:r>
            <a:r>
              <a:rPr lang="es-CO" dirty="0"/>
              <a:t>obvio que se refiere a los que participarán en la segunda </a:t>
            </a:r>
            <a:r>
              <a:rPr lang="es-CO" dirty="0" smtClean="0"/>
              <a:t>resurrección». Nota. Es decir, de los que dejaron pasar su tiempo de gracia. </a:t>
            </a:r>
            <a:endParaRPr lang="es-CO" dirty="0"/>
          </a:p>
          <a:p>
            <a:pPr marL="0" indent="0">
              <a:buNone/>
            </a:pPr>
            <a:r>
              <a:rPr lang="es-CO" dirty="0"/>
              <a:t>  </a:t>
            </a:r>
            <a:endParaRPr lang="es-CO" dirty="0" smtClean="0"/>
          </a:p>
          <a:p>
            <a:pPr algn="ctr"/>
            <a:r>
              <a:rPr lang="es-CO" dirty="0" smtClean="0"/>
              <a:t> El texto Sagrado dice: «</a:t>
            </a:r>
            <a:r>
              <a:rPr lang="es-CO" b="1" dirty="0" smtClean="0"/>
              <a:t>Grandes </a:t>
            </a:r>
            <a:r>
              <a:rPr lang="es-CO" b="1" dirty="0"/>
              <a:t>y </a:t>
            </a:r>
            <a:r>
              <a:rPr lang="es-CO" b="1" dirty="0" smtClean="0"/>
              <a:t>pequeños». </a:t>
            </a:r>
            <a:r>
              <a:rPr lang="es-CO" dirty="0" smtClean="0"/>
              <a:t>Lo cual quiere decir que</a:t>
            </a:r>
            <a:r>
              <a:rPr lang="es-CO" b="1" dirty="0" smtClean="0"/>
              <a:t>: «</a:t>
            </a:r>
            <a:r>
              <a:rPr lang="es-CO" dirty="0" smtClean="0"/>
              <a:t>La </a:t>
            </a:r>
            <a:r>
              <a:rPr lang="es-CO" dirty="0"/>
              <a:t>jerarquía que se alcanza en esta vida no tiene valor alguno en este encuentro con Dios.  Muchas personas importantes escaparon al justo castigo de sus iniquidades mientras vivían; pero en este ajuste final de cuentas con Dios no se podrá evadir Injusticia </a:t>
            </a:r>
            <a:r>
              <a:rPr lang="es-CO" dirty="0" smtClean="0"/>
              <a:t>plena». </a:t>
            </a:r>
            <a:endParaRPr lang="es-CO" dirty="0"/>
          </a:p>
          <a:p>
            <a:pPr marL="0" indent="0">
              <a:buNone/>
            </a:pPr>
            <a:endParaRPr lang="es-CO" dirty="0"/>
          </a:p>
        </p:txBody>
      </p:sp>
    </p:spTree>
    <p:extLst>
      <p:ext uri="{BB962C8B-B14F-4D97-AF65-F5344CB8AC3E}">
        <p14:creationId xmlns:p14="http://schemas.microsoft.com/office/powerpoint/2010/main" val="251553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wipe(down)">
                                      <p:cBhvr>
                                        <p:cTn id="61" dur="580">
                                          <p:stCondLst>
                                            <p:cond delay="0"/>
                                          </p:stCondLst>
                                        </p:cTn>
                                        <p:tgtEl>
                                          <p:spTgt spid="3">
                                            <p:txEl>
                                              <p:pRg st="6" end="6"/>
                                            </p:txEl>
                                          </p:spTgt>
                                        </p:tgtEl>
                                      </p:cBhvr>
                                    </p:animEffect>
                                    <p:anim calcmode="lin" valueType="num">
                                      <p:cBhvr>
                                        <p:cTn id="6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6" end="6"/>
                                            </p:txEl>
                                          </p:spTgt>
                                        </p:tgtEl>
                                      </p:cBhvr>
                                      <p:to x="100000" y="60000"/>
                                    </p:animScale>
                                    <p:animScale>
                                      <p:cBhvr>
                                        <p:cTn id="68" dur="166" decel="50000">
                                          <p:stCondLst>
                                            <p:cond delay="676"/>
                                          </p:stCondLst>
                                        </p:cTn>
                                        <p:tgtEl>
                                          <p:spTgt spid="3">
                                            <p:txEl>
                                              <p:pRg st="6" end="6"/>
                                            </p:txEl>
                                          </p:spTgt>
                                        </p:tgtEl>
                                      </p:cBhvr>
                                      <p:to x="100000" y="100000"/>
                                    </p:animScale>
                                    <p:animScale>
                                      <p:cBhvr>
                                        <p:cTn id="69" dur="26">
                                          <p:stCondLst>
                                            <p:cond delay="1312"/>
                                          </p:stCondLst>
                                        </p:cTn>
                                        <p:tgtEl>
                                          <p:spTgt spid="3">
                                            <p:txEl>
                                              <p:pRg st="6" end="6"/>
                                            </p:txEl>
                                          </p:spTgt>
                                        </p:tgtEl>
                                      </p:cBhvr>
                                      <p:to x="100000" y="80000"/>
                                    </p:animScale>
                                    <p:animScale>
                                      <p:cBhvr>
                                        <p:cTn id="70" dur="166" decel="50000">
                                          <p:stCondLst>
                                            <p:cond delay="1338"/>
                                          </p:stCondLst>
                                        </p:cTn>
                                        <p:tgtEl>
                                          <p:spTgt spid="3">
                                            <p:txEl>
                                              <p:pRg st="6" end="6"/>
                                            </p:txEl>
                                          </p:spTgt>
                                        </p:tgtEl>
                                      </p:cBhvr>
                                      <p:to x="100000" y="100000"/>
                                    </p:animScale>
                                    <p:animScale>
                                      <p:cBhvr>
                                        <p:cTn id="71" dur="26">
                                          <p:stCondLst>
                                            <p:cond delay="1642"/>
                                          </p:stCondLst>
                                        </p:cTn>
                                        <p:tgtEl>
                                          <p:spTgt spid="3">
                                            <p:txEl>
                                              <p:pRg st="6" end="6"/>
                                            </p:txEl>
                                          </p:spTgt>
                                        </p:tgtEl>
                                      </p:cBhvr>
                                      <p:to x="100000" y="90000"/>
                                    </p:animScale>
                                    <p:animScale>
                                      <p:cBhvr>
                                        <p:cTn id="72" dur="166" decel="50000">
                                          <p:stCondLst>
                                            <p:cond delay="1668"/>
                                          </p:stCondLst>
                                        </p:cTn>
                                        <p:tgtEl>
                                          <p:spTgt spid="3">
                                            <p:txEl>
                                              <p:pRg st="6" end="6"/>
                                            </p:txEl>
                                          </p:spTgt>
                                        </p:tgtEl>
                                      </p:cBhvr>
                                      <p:to x="100000" y="100000"/>
                                    </p:animScale>
                                    <p:animScale>
                                      <p:cBhvr>
                                        <p:cTn id="73" dur="26">
                                          <p:stCondLst>
                                            <p:cond delay="1808"/>
                                          </p:stCondLst>
                                        </p:cTn>
                                        <p:tgtEl>
                                          <p:spTgt spid="3">
                                            <p:txEl>
                                              <p:pRg st="6" end="6"/>
                                            </p:txEl>
                                          </p:spTgt>
                                        </p:tgtEl>
                                      </p:cBhvr>
                                      <p:to x="100000" y="95000"/>
                                    </p:animScale>
                                    <p:animScale>
                                      <p:cBhvr>
                                        <p:cTn id="7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635896" y="2636912"/>
            <a:ext cx="5326732" cy="3960440"/>
          </a:xfrm>
        </p:spPr>
        <p:txBody>
          <a:bodyPr>
            <a:normAutofit fontScale="85000" lnSpcReduction="10000"/>
          </a:bodyPr>
          <a:lstStyle/>
          <a:p>
            <a:pPr marL="0" indent="0" algn="ctr">
              <a:buNone/>
            </a:pPr>
            <a:r>
              <a:rPr lang="es-CO" dirty="0" smtClean="0"/>
              <a:t> </a:t>
            </a:r>
            <a:r>
              <a:rPr lang="es-CO" dirty="0"/>
              <a:t>Cuando Dios finalmente purifique la tierra, parecerá un lago de fuego sin orillas.  Así como Dios protegió el arca en medio de las conmociones, del diluvio porque en ella había ocho personas justas protegerá a la nueva Jerusalén, donde están todos los fieles de todos los siglos desde el justo Abel hasta el último santo que vivió.  </a:t>
            </a:r>
          </a:p>
        </p:txBody>
      </p:sp>
      <p:sp>
        <p:nvSpPr>
          <p:cNvPr id="4" name="3 Rectángulo"/>
          <p:cNvSpPr/>
          <p:nvPr/>
        </p:nvSpPr>
        <p:spPr>
          <a:xfrm>
            <a:off x="179512" y="332656"/>
            <a:ext cx="5544616" cy="1815882"/>
          </a:xfrm>
          <a:prstGeom prst="rect">
            <a:avLst/>
          </a:prstGeom>
        </p:spPr>
        <p:txBody>
          <a:bodyPr wrap="square">
            <a:spAutoFit/>
          </a:bodyPr>
          <a:lstStyle/>
          <a:p>
            <a:pPr algn="ctr"/>
            <a:r>
              <a:rPr lang="es-CO" sz="2800" dirty="0"/>
              <a:t>Cuando el diluvio de aguas llegó a su altura máxima sobre la tierra, ésta tenía la apariencia de un lago sin orillas. </a:t>
            </a:r>
          </a:p>
        </p:txBody>
      </p:sp>
      <p:pic>
        <p:nvPicPr>
          <p:cNvPr id="1026" name="Picture 2" descr="http://t2.gstatic.com/images?q=tbn:ANd9GcQpth3muHpV1RADLVg1nSERT1jLf9YzjqovsGQ5gYjhT0cqrMv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32656"/>
            <a:ext cx="3238500"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S3acfiYGoT7rBsFnvgX_ki3-qmRloah-gDVhDe7fV6U5alK-uux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708920"/>
            <a:ext cx="3456384" cy="371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913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fade">
                                      <p:cBhvr>
                                        <p:cTn id="32" dur="1000"/>
                                        <p:tgtEl>
                                          <p:spTgt spid="1028"/>
                                        </p:tgtEl>
                                      </p:cBhvr>
                                    </p:animEffect>
                                    <p:anim calcmode="lin" valueType="num">
                                      <p:cBhvr>
                                        <p:cTn id="33" dur="1000" fill="hold"/>
                                        <p:tgtEl>
                                          <p:spTgt spid="1028"/>
                                        </p:tgtEl>
                                        <p:attrNameLst>
                                          <p:attrName>ppt_x</p:attrName>
                                        </p:attrNameLst>
                                      </p:cBhvr>
                                      <p:tavLst>
                                        <p:tav tm="0">
                                          <p:val>
                                            <p:strVal val="#ppt_x"/>
                                          </p:val>
                                        </p:tav>
                                        <p:tav tm="100000">
                                          <p:val>
                                            <p:strVal val="#ppt_x"/>
                                          </p:val>
                                        </p:tav>
                                      </p:tavLst>
                                    </p:anim>
                                    <p:anim calcmode="lin" valueType="num">
                                      <p:cBhvr>
                                        <p:cTn id="34"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3826768" cy="6120680"/>
          </a:xfrm>
        </p:spPr>
        <p:txBody>
          <a:bodyPr>
            <a:normAutofit fontScale="92500" lnSpcReduction="10000"/>
          </a:bodyPr>
          <a:lstStyle/>
          <a:p>
            <a:pPr marL="0" indent="0" algn="ctr">
              <a:buNone/>
            </a:pPr>
            <a:r>
              <a:rPr lang="es-CO" dirty="0"/>
              <a:t>Aunque toda la tierra, con excepción, de aquella parte donde descansa la ciudad, estará envuelta en un mar de fuego líquido, sin embargo la ciudad será protegida mediante un milagro del Todopoderoso, como lo fue el arca.  Estará a salvo en medio de los elementos devoradores </a:t>
            </a:r>
            <a:r>
              <a:rPr lang="es-CO" dirty="0">
                <a:solidFill>
                  <a:srgbClr val="FF0000"/>
                </a:solidFill>
              </a:rPr>
              <a:t>(3SG p87</a:t>
            </a:r>
            <a:r>
              <a:rPr lang="es-CO" dirty="0" smtClean="0">
                <a:solidFill>
                  <a:srgbClr val="FF0000"/>
                </a:solidFill>
              </a:rPr>
              <a:t>).</a:t>
            </a:r>
            <a:endParaRPr lang="es-CO" dirty="0">
              <a:solidFill>
                <a:srgbClr val="FF0000"/>
              </a:solidFill>
            </a:endParaRPr>
          </a:p>
        </p:txBody>
      </p:sp>
      <p:pic>
        <p:nvPicPr>
          <p:cNvPr id="2050" name="Picture 2" descr="http://deldiosviviente.webs.com/nueva%20jerusal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620688"/>
            <a:ext cx="4536504" cy="43204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27984" y="5085184"/>
            <a:ext cx="4572000" cy="1569660"/>
          </a:xfrm>
          <a:prstGeom prst="rect">
            <a:avLst/>
          </a:prstGeom>
        </p:spPr>
        <p:txBody>
          <a:bodyPr>
            <a:spAutoFit/>
          </a:bodyPr>
          <a:lstStyle/>
          <a:p>
            <a:pPr algn="ctr"/>
            <a:r>
              <a:rPr lang="es-CO" sz="3200" b="1" dirty="0">
                <a:solidFill>
                  <a:srgbClr val="FF0000"/>
                </a:solidFill>
              </a:rPr>
              <a:t>Este lugar será el monte de los Olivos </a:t>
            </a:r>
            <a:endParaRPr lang="es-CO" sz="3200" b="1" dirty="0" smtClean="0">
              <a:solidFill>
                <a:srgbClr val="FF0000"/>
              </a:solidFill>
            </a:endParaRPr>
          </a:p>
          <a:p>
            <a:pPr algn="ctr"/>
            <a:r>
              <a:rPr lang="es-CO" sz="3200" b="1" dirty="0" smtClean="0">
                <a:solidFill>
                  <a:srgbClr val="FF0000"/>
                </a:solidFill>
              </a:rPr>
              <a:t>(</a:t>
            </a:r>
            <a:r>
              <a:rPr lang="es-CO" sz="3200" b="1" dirty="0">
                <a:solidFill>
                  <a:srgbClr val="FF0000"/>
                </a:solidFill>
              </a:rPr>
              <a:t>Lea Zac.14:4).</a:t>
            </a:r>
          </a:p>
        </p:txBody>
      </p:sp>
    </p:spTree>
    <p:extLst>
      <p:ext uri="{BB962C8B-B14F-4D97-AF65-F5344CB8AC3E}">
        <p14:creationId xmlns:p14="http://schemas.microsoft.com/office/powerpoint/2010/main" val="418645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Dan.7:9,10.</a:t>
            </a:r>
            <a:r>
              <a:rPr lang="es-CO" dirty="0"/>
              <a:t> </a:t>
            </a:r>
            <a:r>
              <a:rPr lang="es-CO" i="1" dirty="0"/>
              <a:t>Estuve mirando hasta que fueron puestos tronos, y se sentó un Anciano de días, cuyo vestido era blanco como la nieve, y el pelo de su cabeza como lana limpia; su trono llama de fuego, y las ruedas del mismo, fuego ardiente. </a:t>
            </a:r>
          </a:p>
          <a:p>
            <a:pPr marL="0" indent="0" algn="ctr">
              <a:buNone/>
            </a:pPr>
            <a:r>
              <a:rPr lang="es-CO" b="1" i="1" baseline="30000" dirty="0"/>
              <a:t>10 </a:t>
            </a:r>
            <a:r>
              <a:rPr lang="es-CO" i="1" dirty="0"/>
              <a:t>Un río de fuego procedía y salía de delante de él; millares de millares le servían, y </a:t>
            </a:r>
            <a:r>
              <a:rPr lang="es-CO" i="1" u="sng" dirty="0"/>
              <a:t>millones de millones asistían delante de él; el Juez se sentó, y los libros fueron </a:t>
            </a:r>
            <a:r>
              <a:rPr lang="es-CO" i="1" u="sng" dirty="0" smtClean="0"/>
              <a:t>abiertos</a:t>
            </a:r>
            <a:r>
              <a:rPr lang="es-CO" i="1" dirty="0" smtClean="0"/>
              <a:t>.</a:t>
            </a:r>
            <a:endParaRPr lang="es-CO" i="1" dirty="0">
              <a:solidFill>
                <a:srgbClr val="FF0000"/>
              </a:solidFill>
            </a:endParaRPr>
          </a:p>
          <a:p>
            <a:endParaRPr lang="es-CO" dirty="0"/>
          </a:p>
        </p:txBody>
      </p:sp>
    </p:spTree>
    <p:extLst>
      <p:ext uri="{BB962C8B-B14F-4D97-AF65-F5344CB8AC3E}">
        <p14:creationId xmlns:p14="http://schemas.microsoft.com/office/powerpoint/2010/main" val="270952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7961" y="143198"/>
            <a:ext cx="8229600" cy="2808312"/>
          </a:xfrm>
        </p:spPr>
        <p:txBody>
          <a:bodyPr>
            <a:normAutofit fontScale="92500" lnSpcReduction="10000"/>
          </a:bodyPr>
          <a:lstStyle/>
          <a:p>
            <a:pPr marL="0" indent="0">
              <a:buNone/>
            </a:pPr>
            <a:r>
              <a:rPr lang="es-CO" dirty="0" smtClean="0"/>
              <a:t>A Daniel se le muestra </a:t>
            </a:r>
            <a:r>
              <a:rPr lang="es-CO" dirty="0"/>
              <a:t>aquí una representación del gran juicio final que determina los destinos de los hombres y de las naciones. </a:t>
            </a:r>
            <a:endParaRPr lang="es-CO" dirty="0" smtClean="0"/>
          </a:p>
          <a:p>
            <a:endParaRPr lang="es-CO" dirty="0"/>
          </a:p>
          <a:p>
            <a:pPr marL="0" indent="0" algn="ctr">
              <a:buNone/>
            </a:pPr>
            <a:r>
              <a:rPr lang="es-CO" sz="3300" b="1" i="1" u="sng" dirty="0" smtClean="0">
                <a:solidFill>
                  <a:srgbClr val="FF0000"/>
                </a:solidFill>
              </a:rPr>
              <a:t>¿Quiénes son estos millares </a:t>
            </a:r>
            <a:r>
              <a:rPr lang="es-CO" sz="3300" b="1" i="1" u="sng" dirty="0">
                <a:solidFill>
                  <a:srgbClr val="FF0000"/>
                </a:solidFill>
              </a:rPr>
              <a:t>de millares </a:t>
            </a:r>
            <a:r>
              <a:rPr lang="es-CO" sz="3300" b="1" i="1" u="sng" dirty="0" smtClean="0">
                <a:solidFill>
                  <a:srgbClr val="FF0000"/>
                </a:solidFill>
              </a:rPr>
              <a:t>que le servían?</a:t>
            </a:r>
            <a:r>
              <a:rPr lang="es-CO" i="1" dirty="0" smtClean="0"/>
              <a:t> </a:t>
            </a:r>
            <a:r>
              <a:rPr lang="es-CO" b="1" dirty="0" smtClean="0"/>
              <a:t> </a:t>
            </a:r>
            <a:endParaRPr lang="es-CO" b="1" dirty="0"/>
          </a:p>
        </p:txBody>
      </p:sp>
      <p:sp>
        <p:nvSpPr>
          <p:cNvPr id="4" name="AutoShape 2" descr="data:image/jpeg;base64,/9j/4AAQSkZJRgABAQAAAQABAAD/2wCEAAkGBhQSERUUExQWFRUWGBsaGRcXGBgYHBgbGhwXGhgYHBoXHCceGhwkGRgYHzEgJCcpLCwsHB8xNTAqNScrLSkBCQoKDgwOGg8PGikkHyQsKiosKSwsLCwsLCwvKiwsKSwsLCwsLCwpLCwsLCksLCwsLCwsLCwsLCwsLCwsLCwsLP/AABEIALoBDgMBIgACEQEDEQH/xAAbAAACAwEBAQAAAAAAAAAAAAADBAECBQYAB//EAD4QAAECBQIEAwYEBgEEAgMAAAECEQADEiExBEEFIlFhcYGREzKhscHwQlLR4QYUI2Jy8YIzkqLCFbIkQ4P/xAAaAQADAQEBAQAAAAAAAAAAAAABAgMEAAUG/8QALBEAAgICAgICAgAEBwAAAAAAAAECEQMhEjEEQSJRE2EygdHwFCNCcZGhwf/aAAwDAQACEQMRAD8A0JCuvzIhqUs9fvH1hWQh29IblIbN+334R8+7Z6EmiGLfr9+PpDmnmEdbRSnDf6iFJbuGf5/pCOFEnKzTl6k7xdUyEEzGcdLv6P8AODS1v9/fSCperJOIzVE+1PeKU/f32iU/fnDpsWi6phivtTHnbyb/AFEu482htnEpmxYKiN7D7+xFkgW++n7xRRsB6p4IlRgZPybaCIx9+UOkKy9cSFx5KYqTFQElZiUrj1N4rTAo4sVRFcSiII++kdRwNRigXFpn39mI/wBxNoJSuIVNLxYjpn/f0iu334xNxGK+1MW9oYqpbN3DxO5+MJtBPGYYgqbeIMVKfv5QrbOouJsBnag7QGbN+/vxgU5bv2t4uW+cI5X7HSBapRP35QByDnz8P2b1g4RZ/IPvYR5YDYxtAUPoopCsxd7mFJpJJb4ufrDsyU5JBt9n6/OEpnhDJtIrFoYlySEg9ifNJb78IcEtvF/oGiiZe99gPMqPxz5wwfhZvr8os1RFshLOGuCfkbx5SnJYtygt3yP3hcZfal/F3hsJYP2bzBH0jNMB72LknpYwxLFrdvlf6R6l/M/BTMPSDSy3N1PoAb/G3lBjHViNntvr6fSJVKN26CLEucbAeoz6QSXkt9s0UitilKc9cef+/kYvQ1j0iAGsMDfq7/oYoCWe9Q+eB8fkYqhQid2658XMeB6DZ38HgiZeTtb4besVYg3Hl+vnFkgEEYbP3aC1fp9frFZctz4/Lf4RKkskkXbHc7fT1g9ALoyB3j1G46t9+sQpHW4f5PFgtixD3P2fSCv2cRJCgXAHYeIiqUF/D9/0gstxf0iDY9v2/cwwCqEfIkeO3yiCfh97R56s4b67+ZEQokB/C3/aCfS8KwkLJbxx5/6ijYP34wYSbj1H35NAm3ax+8wDimex64wBHib36D4sYsgPnG/Z49NTS/W2OmCfSFa1YSi0dNj8MfKBzEG/W2N8D9PURZiGA7v8v0i6U3GxGD1f9jEmgglys9Xii/2+MHUbnr+kDSpgR3t2cfvEZLYyFZyAfv73eFzKZwOzncbQ7NTuNwT4EMT994DOLA+DHzLg+jiJzjWx0wKVe8MuSA3hbwgZIIfc48rGCTkttu/k9vvtC0pO2bt4uHHxgw0MenS7OOgt5kfKFNRpVFmN7+iWHzMaSzYnwb6mAKQ17jzbIHTq3wjSlYYs8dQopU4pZVsYLFJ9A0EC+2O+dvRiD6wtN1AqJ2IDAYAb6P6kwMan3XsLep9kAG6PUIWSbtAbQWaSSCMKv5B3xsLN18oYlqU979fEIfAz0hasF0v+E+LdfUj1g+lnkMcnIB/FgAeY+cZ2rlYW9DElfvE9WHkxf0MOFTJc5It4b/M+sZmmmcrqBSSq4OzlgPSGJKg7l26E+JYdLmGTSJtD8tXKpXQD5/YiZUspN/ypv5EENgXJ8YWmtyu5cCw8Xw9wW+ENLJdPUsfDf5mD1sBeaDZSXyzPY2GfBwYhykl/dItu1wG+MHlFKuV8VE9ct8bRWZMyCMCofQd7xqitWydklLMgdTYDG5vv+8X6Nv8ANz+8DUWJUdtvR/nBEnKRhJv5kqA8LxWOxWVQqkB3VkOG3Z/vdoNNYs2Af3Pyj3sgT1AL+kVLkjpt4n6d4bdHAygqDNcv9LejwwjmKifK8ShNwzuB8W/QxZQsIaEQHgm7Hc/J2iAl/QfBvpBdOi2Pjj7eKT03x+230ivBnWAmIuUjdm8XB+gimbAWNQv4mk/KG0ghvvMAotbb5bfKIyiFEe0ZNw5Fw2erXxeBZYi2ds5/3BUJ2NwSw7j6Zj1Abyb5D9YGzgahbv07Bm+DRRZBAUfwhxa4ct57W7ReZNvfKRf/AJtfx5YozP0LeQUWPeFlo4EauY5uWGLCz9zmLS00pDkk2Lnz+obygso1EjAFu72v3ik5YPKCHAUD2uPq8RkqVjr6FlII5jioefLS98fh8Y9qlUk+P6HEQsvLLgnYgZGX+KYGFCkG7Pd7m/c36GM37HJ1BsCDY/6I77feVVK/qNkFmt3b6PA1qAc3bxsLZ+EVXOKVpKRU6VAk2A6KPxgNpsKArqIzkJt6gfH5xGnmkBzd8el375EemlyAcOA47F7v5wNeoDKJwKnbYh32zn0hYxaf+5S9B5psRht3zt659IudYQq6XSE5tklwLdBCZ1BDP1Yb7zCD2tTbuYLJ1SUhRUHS4sbsWP6Eekao3Zwn/M3SkjnKgGA3ICzjApUPMNmKpmOukv7oJ6EuBT279ni8umYtgkBUu9R2BBZTs4LEjvZu49TNEsy3/GxT4HFXT8JOcmHkra10IEkqKpqSUulT83RL2tliA/oIbSkledsdyHH6Du0AWoplidScKUkbtsezkw1p9OVTEzHaugU7JNTk5b3W9Ig03o4amzQVJyCoEkdwxcN1PzhdQdw+1gMDpFzJAnAsSvByGSFFye7lv9XKiVdjnJPVrX2f9oSSvYOgmmnhTrBCnORe2CAB0AbyaH5Suu2/UFmY9GGYz9MmmwGTgW7t2wb7d8G06YsJNGVAUDIC3GAX94PfFRBMLFq6OZpaeW5UvqG8s58GiZiyWJFmd/BzjxEBE41JH5hfpy3/APY+giZ4KiljdL+inF/i0bYqkkSYSVStlpDlruWtbPn52hgHY9H+LD1c+kJ+0TLqP4QhzvhVz/5iGJk2lJIup79mcfBj5mKp6sUslRCWFiXaDKAF9r+nlCurnslRFlOwHUs5Hl9ItUwAOBe3Rhb4fGO5JaBQzLuodrkdSYOc/CM1zfxz2hwqFNrWBimORzDSrOX+7RChzEk/YeKyhc9/9xWbknrGi9ACpMKpLWy1t8Pbxu0W1RDWy+fv7xC1V77jbqd+5BaM2SSTCg5TZ9/3GPjA1lyFbX+EB1E00uPwt8SSbeB+EEXPYct7JY9X3+nnCck2GmXWSXxYlJBtjHwv5wuspTy3dRIIN7lzftj1i8/UJSKuwqGbkpAP/mAfIwJSHKiPeCiz9AyW9Un7z0v0cFlrLBwzn1/TIgakBKj/AHF+l9vrHtMlkBDvS4vlze7+XwhTU6hapRUiyyckOAEmknFxSl/M7xCatDoLNmdLN6ElyPP6OYz9VMANLgVNbqxdwPM+sNlZJqYsSaRulHQdzYkb2cveF1SQpQNsdMbg+hjHJpyKegEoOSHLP6dx5ffS8uYFItkkgnZIBcjqzh8bGJSjoMAv3YHPZz84FpNOKZlIIcLKgdlUgEX2cebxSMf6HC8kO738e7lPoQIS08w/jTSFVOAzggu9sEhz5d4bmkyalXV7RYsHdALD5ufPzgWpBlICiOUhVxsUuSPEgOOtusPG9WMBlTCagASylC9nCQWPQDaJGvJAVKAVYZGynax3dB8LdYtokhaULFgo0ja7Ox8WUM7DaKyJiEvLCWoZ25btYMGsB9YtFUmjl3Y1LdUiXgCaQVAC7kA07WDgd3HUvdEtOpWAkpKUgBRBBppsUvsqwERNZKihNpcqWQ/VSiOY93Ge1toU/huUqWJqkpZMx1mYp0hLl3FuazFugaLyjukJdj3EtUKlN7qVJQGuzKQMP1U8F1M4XCMJOepBufUQiiQoBSxUkV8j2UukDA9b+jvE6efUugFmLLmd7A0k+fNubhhGZxGGNFq1KnTFKuQth/hbPo0OztYPbKlD3zLKu19vHO0Z2i1yEKSldqjQkMc4b+1i1y17ZIh2YgOFOQ7oJGWuoX7tj7KuMmLSL6TWKWubUKUiYaeyS1J6G7ue8ekSTLCUgndm6uFAeLP6d4Dw1Krgl3zZtiD2+A84AnUGoSikmsli7UBIBdmc81XRmPYHPFXIan0bHE51PMPw4PVSgxTboC/kO8Tw4LEqX7TmUaXOSp2APexHxjL4rxADToWuohwOUAkGpQOSAOUP/wAj4xuS2CXOVAJz/wByh/x+UbYPTJMieaTVkWCt27+Vh3aCTkgrUBukeDgm/f8AeE08SlrplLWkTF1IpcOqmxUAc7nuxyxhxSqQaTcWH+9zDrr9CtFpssEh8gm3iB9IrJXclQsc9e3+jFdQpif8xEyrv42OG/bH6xzewDAlEEufAi7+n38IuoAAbu4fvkY2/WPIUQAGY9A4Ngw7dt4ZVJJA9W+8ReEVQGRp0v4h/n+hgc9Idtg7/CCadbF8Ai/jFFBzi6n9Nop6FBEOAcPfr+/7CB+yyT7voTt4i+8OTEEAZta3x8BvCk1VQ7bkPs4Zz93iU4jIXc1YYHLPtiJRIFFINhv2qJ9cwOctn25SPsmLpUWKhmlPlcE/CIxasJ4TQlMwm/N9AwH3t2istJCVE3LOQPB28vrF5ssK3sCF7bXHlbfEJyeLomUeyWlYNSipJd6SwTb+5j3tmOf7CkC4rOWiiYkskHmv7zA0gtkO59OkMI5ZRSDgBj+ZJfm87k9Lwv8AxFOTLkrXeksrlY9AAASNy+eucQGdMqly0pcJWCQP7QlJCb4d2/4joYnkY0VolEkKUiYSWTU3UhWPUfPtFEapZnFFPLSljsFVgn/wDWhfQ6wzVBVJSG913CSHBYsHsEkWGRYXiZgJmglRA3YdBuT36N9YxpNSoqNaTXpmCaUi6VFN+t2OcYjNGrUJkxKbIUgP1qJv8D97aElSUJqVikzFbC4e/kCXjNl6gTVApUwIKgpiGYNdJDgPYpI3YxojFrQKQxq9Un2S6ndCCoNdxgjxuILppYmiZJVZ+ZPYgkelhaM4akkqT7qxlrOLhwdveBIxZxYFj6eSUTQdikFK/wAKi5FJP4SQWvgmHjHYfRV00qkkpC/epBvyD3mGzk3HWA8d1ypctEwpC1KYEYcMWUeU3BBHq1hAdTKI1ntZiaCrk3KSHBso5dj8Y0JOiTOrlzXBlrUUqBYsokkOdnL+YbBjRGN3YLSpmVM4slVctdKfaKKklSmKjhMu9i5KRkAO53Mbem1jAzVpPIpSbkfhWpDJGGJAG2b4vz3GeHS1TEynJCEsSwus1KJY2ZiA3bdo1162uUgIKWuDYtUk8wO5YknubvDylxQtWZXEeITStCkqBqKSQbilyhVj7vOhQqsbZh5KGWssFVKOGZQNwx6EK7ZgB0jSqXcmZMU4sWdJa2HUpZ9WveHJC0hCVK5lEWTdrWBVd2sRRvTsDfPNOel+v+BrS7F1jlQtXMXCsF6g97Wuea9rviHJM4qQsKIsEKKntUAAq5wLFuowNoz5nEFCb7JQJM8oSGwFXYlvdsVJsPyYAdNdMTN5j7qWITsCoFrdSEuSb2bDAKkknJdDbemakhNCEqclJSSLXZKlox2SEls38oam6hAKTSFTCBQQ27gORen538YQ1PHZKJUpLgzE+0NFxYTFoZ8ZTh3IS9rQHhE0CaK7ApU1sH3rDowXbwhvx22ybGuM6NakFKVEpcKWkAHmGFMR7pba1mtGwjVBdru7OS72BJ+Nx1IjCHGBOky5oQuWoroAJSFAsFFikm1BJ8beL2h1RK1JUGUU1JL2Kfskvvc2hVF8HZz7o9pdLXqRNcAIKuVuZT7guwti1rxqTZ4AqCuUEFxaxx6uLRnHXISn2wUFopYFBBqc0gA4JJt88R7STTMJWQABZCRhO1upYZN/kFUqjfoDts2Ctw5tffPn37R6gggi4PT5QIGq7F9wCB54629IPpydiG7jB6GzC43/AFisfl2K1Q3pVpNiC+QDi2/l97QReoZiLXv/ALjG188oSJguUKCsC4ulSS2HSoiCytamYkKSxAwq48UlzZQcP64IJvy+GhaNkixERMWzkbf6gWmnkpum7/vgeY8oFrtQcMw3Lj9ew9YpKfxsCWw8qa4AN3F/N+kK6hYflBI+Hfa8Z+u4t7JNKWCyOQXJc2rP9oPqQ2xZjSppCUjASBzAYSGvmJuVxSYSBLYOSzl93P2YjUagITfDe8Nji/bv6xM25L3OwFj4kkWv94gM1RAZvF2Lbti+z+cZ5NRGSsIhQFlG7MN7kd/AnyjF4TpPZKKHCiymUlwMuAXJPn2HeJm8R/l1GoPKF09Zd8pJ/CxLp6YbdhNKVBJUkKWo0hw6mF23VY7eMSm9L2OgPGl+0kqlAK5qe+VYp3IIudiBHpNaU1LJUtIAUDkIH4bWCm5u2+WhbVa1R9pQDS5AIUzqGW6AsLbjcENFpXF0JVIlBKmnJqC+WlIIUUu5cklJe1rP2pOLpUjkHGoliW8sAJqYAAAksLEDf6XeFNTIsglTVKUEvYEpCACSbA86xe1hvGb/ADoSozGdDqpH9qjZjsWpv5G1o0J3EpU6XKTLUFN7UKDGxSZT5bdYIO79o6UOLb/QY9HuIakusNaySLuUUqBYZdyCNyAW2ddKKQhsdBsEi2e4Cu9PYws6kKMs3CQSD+UBBmBmBLEOW67Pkug4qZlUwJNCm5VWZLAJFjykAC4NiSbjIlFPbdfQ1v0V1BUgTVpZ/Z2qa6ncAA5PKS3bBxBOCcUVLAMxTg2IGxSkFRbAb2iCwYXsBF+IywQkJUohR3sQ2ARi1QL71HDMKTNPzS1ApBEtSWYkP7S773CUXz4w8bgqf0DUuhviqgl0KAQgpK1kkUJCFSgpXiKnYDbckCE9Lx8FddLpoCXSp6qT71WDcEPBOLzkzZSZSyHJfDqpSUuemQBs9js8A4JwxM2XQFUqQSRZ3QoC22FA37xpT5LQnQ3qeFESUrdpi1KUAehA5j4e8390e0EsIl3akAezSbtllHzNXfJidXxBU1QcMATSnJLtdXUlhysw7m8JaicomlIBL3JNnG5bObAd73hZ1BtsMLnpC0xahP06kvS5JID2mIQlaVAlrNYuRdZ2u7I0olDnZnWVUlwFE1BiHqACk/p0HIPIkkiwU5xuc+ACfIjrDH8PaVayxehZM24bkrX7P/EkbdHy0TptOKGfewHFZCgQTYopIKSKq1AE32AcDuXMFkzeaYAlAFQKRLDAulCmpuxFQBS7AhTNBOMzgpaiPdUXB6gtSfMMfOD6JBVIQyaJiVKWg2ALnmcflXcEWvWQcPmxJT5Q+istUxDjGlSmeh9ksoD8TcxvsAve+1ju5O1SFaaWqwUhSUg2FKgoOT5CrF7dXM62eidLM1LiYilKkmxQH6dKsKa/YggPcH/qqKv/ANgSN2Cg5ews4OHxgNGinVL0QbV7Mn+HtLYVArSMA2Ka9gnBqIHKOg7vpcSQhUsTEqBDU9agvlKWbLEgjIcg3hfR/wBJC0zAQSwS1lEi3L2BANRs7i5sX5KCtpim5nUwG/uj0FQ6uX6QM1RSaBHZzvD5JRITKNIFZU4xcBiSwpZs4w7MI35CqWSGuQB4JFRYbCh7905jP0MoS1rf3Eggk/huGz8Bk26xT+c5kLSGSlRSlIs4L1/91Sh6RGcXKm3oNm77R4LpJvKFBw4PzLfCMxU4pSWu4sQMg+6fve20H000UJThkoI8FAg+ik/GIwvi39DSXRr/AM8kg1oSTjLOMEF3+/C3O0q080rluz3Dm4vyqbLOWVkPbKgp6YgkM5B2IyPB+hbMJaqeUoCSFLpyUJe5al0u9ku7P7zRbBmk3voWUNaHpeuMxDoUoJUS6VKwQSCHx7wOGcNbYRquMKlkElS5igaQ5pADOSN7qTYZuSevP6/WKToiZcwyyFAgpUApSVqUtktzJLqY2wgj8UOa/U3lkmshJDoAUVqWEk0pSbBkPdmqbaLKDU7fX90c18Rvg+maZ7WYKlZucmwqUW2sAMBrAABMbq9dkJASDki5e2428vnGGmqYAHVLpyPxFJ90WsOXlLXDDrDRfrb7+sZs2efIKggmomMU9yfoR8AfWK1k2GdvHa3R4U1uowfyLA/8alj/AMgIpO1RSCsWI9234tm8Lq8u8LNO4r7CugeuImIqsxAIOzNYP1yG3LiMnVuqbJmMB7JNibKcVEFqbU5y7gk9Id0OoSihKwKWqQo/hJspLnAJAvt4YLo9N/8AkKKgzVFiOpa4xvFopwT3oF2zRlyJctCUEgvcAZVaonrSBvgWe7PzPE5JQtySKUrAS4IFaVFQqNhUTkWc7Axvz3lgZKFWIDBVKSCLnPKyThxuDeKyJSpmpC0B05q/CeUu5NwXVdJuAzjEWx/wN/zFemK8YnS6JcsJcEEt0SQwJIL3UeoenPRbhGn/AKClPUoKqJYOXsqw3BCbf5QzxiYEVoQTcmom7lg9zfLeAsGBudcwS/6Er/qKIKzn2RbmVfCmwnqxNrK5wtcWNF70ZOpnF5jBPupAUPf5lLqpJsAAhSSpiWUkWBg+ik0S+YciCkFslC6mwMhYpJ3cGLcaSkCWlKCEJSUub7gqS+XLAk78jYIDvBwFhaFWrTSD/cHUw7tUf+PhGea/zI4/7/RVfwuRmnTlKhNBDoQvubnkKQTzqqQbdCS+HU4CSiXLr25aVAkqDzVLJf8AypG7UHwNqkrE4GY4HNKxasezKR2BluQd/OI1NXKEs/Mb74N+mVB/HpGmX7/mTivSGeJaYlSWIIBFD7WYpPSoA+OdoPqdD7KXLmIJIUmklIuC5Nx8H/thSTPKgxGBcFvdFm8myNm6RoaHjJlilQKkAWKQ6w5diPxDPNYjd3cVglJ8kTncfizKkTilAKyyqQCbe8Wft+aGdPMSXBSAR1sSzPiz9iL3u7QLVyTVSUsFc46NfJ6pqoI2OxqS5NH7MzEpBYKNO24IBHcKYt0cbwuWS6opjg0jG1WvXp1FgVBwyXAAICwsuxZ0iU3+AEdPotSsytQoJdNahLOCAZctKj4JKZgHd+pjE4hpVqKkr5CFEWYkhPul8gFwpvB3aNnhc9VpZDCj2jj8VSloc9CSkuLZe7mFhOk7GlG+jFm6kj+XDpCfaqlrKtkmhaFO4YCub1/6bdQd7gktR0yanrKQL5HZs2SKezeEY3EpZqcyiwUQFEJu34hdy7O+8a6pc1CELSawoB0qP4gT7kz8JZIsXB2bMI5JRckc03UWIcYX7OeJmGYlrBST/wBUMLMUuCPA5Yw/pTJlalUr2grlk8oK0m/9wTSeUpdIUSwBbL+f2zAguoLHMC4Ps5mXvZQHXbxjDTMqm+2dKq5YSbEFQYAKcEF2AvY27mFx5HOOuzpQSezX4O86cqeoOFLUQTskqJQLdEqttCn/AM6ZCUApMyqYoKAVdIolU0hiCSqqxYEgh3aG+FcUpSuUoUlCtwLg4NrEfo20JapAmKBIZlEpY0sqxqdJcqFr7VWbEcprI3FgceLtlpsz209SAr+mk3YAOUpFav7iGoB/tLZLv8U04EuWGKTsD55byEB4KkKXMJDKCgNgGKUqcBLC/wB5MN8V039IKJZhU5f/ABItu7ebdYVzXLiulWxKZlHiaUSpQmEusqoADsmoXNwyXUnDl1KYHZyTqTLTLmLFhUkp3Msmr1yodynvGZOkGaqWXT/SwkoF/dLHBI5RZw1429UQuUhQISKhdTsD5AksU7A4h2qkl9sbVD2q1AlAv7z0j/L9GBV3t1EB4fL5XP4i/wCnzeOW4ZoUoXNJqQKqklX4gDMAcpF1st3PQ4do+h6PRWASHZr9WYP4b/SJ5Mb4qMTtJmPqNCA5AupTuSAH3BJw9zfo28EkaMJ5gDdLPhx1bvY9sbRqcS0yaA5sVXbsLfT1MHlaV0IuCacHtZh1/aHlCbx1YikrOa1SjLWFi+xH08wPhDM/VpCDMAqTSCAXD1EBBPYkpfsD0g3HtOlMs1MliM4N2a193+xHFyeHJGpWq9NFImEWUQlCdgVUlKSwaxKcNAx47SUvQ2nbNLWTiiWlSnKGWtShc1G+O4DbXGRA9RqxNTKUkug1i4YhQPMCA7HlUMkMlMaPEUf0Ey7ErSwe4ZnKs3sbXbB8caQihCZZUGSTdmaokuSkOznJ8IMPlt+rC6o2joQuQgXy1VrE2Dvs7jzjM0PF/ZCbWCsoAKQLEpBIKaz+FKiDuyVFrAAb0rS0oSH7egufWMHXSx7WYkAgFKaj/lW6QfeAIBdixwXELCal8GvQKp2NcM4j7dclZABVLJWhyUgvOboWKaDh2ItFuHzDI1JSp0pmIULEp5gUlJcXBpQoA5xAeGzBLIDBgmx3AfAOVCxF3ZrMIjiHEvaTrJcSgkk4DkuA4IU+9tj3MO8nGXBfQeF2/R4zpZTOXKmJUqSlg1XKtRplkFaQFMsqVUHBU/hBeA6ZkKpySADk9SxN83J3Lu94R4JKaaEEpImzkqUAlqqXVRZ+Vgotj4Roy9UpKEhCSSpIs5SnAcrUzAep6DomXK4pL7Y0YX0U/iUkFJS1POpibE+zWUPcfiZIuLra0IcM1SyNOQxW1ZAsCpS1BIs+ZctBP+cP8VkLEkKWoqKyeUClFLCkJSSSQ6jdRL5xA+ByiCP6ZQlnCmDZaxTvd2th4q5LU33QEtcSf4g4gqUtZo5fZS/ZpcB3mLqJVdiErQPBh0jL4UtUxQWXYhLBTCkUix2DzFTFP/c8PcZqmpUDYJWZZVuaRLVTswZQvZ23AETwmQSplAGWlJUtVgeSzEAZUAebsTcw05OT0GKSRE/VBJNIZn5k2Gf7uZnw58oS4p7Up/oFlVO4b3b9bX5YYdChciosdgCd/AbDa3nDOgTaoyypI5ABkkM9uiWYnqprkFqYpJ9ITJjfsDRMmoVQCWDgPuzP/cqkZyybMAwyeHkony3BCkzEDmcFPMl7HBI37xpaListC1pVMoancZpcEdCCxfxDEEwzq5qJxQuUlIKHIPMxuFpYD8ANRYdVMBC5XHUmy+HlGLTXY1/EmleiZ/xPlg/EfCDcJ0TIXMdzys5wlILpzgLKlf8AI9BDPCNanUyly5gCVBxSS5BYsQXva7jaOanLUtZkmyUEEp2UohKqldSKqQMBqsl4MoRk2vRnUmomlxHVpUKU83cFkj/ld8n3QR3ERodatIKAolIHujd+UAHxoT59Q4j+XEukuCSAbXZ9j3zCs2YkEKG7hSTu4LsRsQfEHyMZvy44Nw9FVjnJcjekSSickO4UhRSeuA2LkVD1jG4mimcoMLFtu7fBoYH8RoMxCl1IQhJCioYK2KphKbKBpHMwySQLtTj65XtxTMS8xNYSonmZg4U1JqOASHU7O4ZscIV8Ok3/ANnStOpfQLVSkBpwN1ChKXe6VEKJH5U3YblQFwC6enlC6nJU2XODn4+N4lJC0LYXllJ8lD2Sz19+UhX/APUxOkn36/bRnzy/HkVLXZbHH8kG2dB/C2kqlLUQQsqK1M7XsEjwSkesNztMFSJdRHKsKPcImCoeFVJ9OsB4NMEkhRLJKSVHoBklsAEG/wDcBktC8ristU1XtHSmaCEpU7M5JFrJUpUxRpzsHpEa1CLVr2ZHaZjT5ZUokmxcnD3ubnFunXMbEnSIWSW/pSQUoHuhwKpiySWa6UuSwZR3eMuXNQtJXJUJkuqkKFVizgGoAvTd8G9zeB6WcqdZTJQhRsHNVJLTFfmYBwnCbtcvA43ILuKNXhcgqWEoUOYNWRYb8lQcq5feYYNL+8OlCAlICVrSJSimkEMpJIUAoEF2dgQQb5jn+G6p5iWsAQRjzJI3Lj0HSNbTaoETw+X/APoj6gGKyenFfRPfZfXTKkJvlZfyB/QH7EElak+zRzMSgX6Hre3e/wCsYypxIIOCxI8MfPaDaaeVTE1XdSR5BregwI8xeVyioJb0W/FWzU1WkqAl1rKpaSoKWxNSlXCuVmpSUszMcRzMuUFTBWwKle7hJqdqDjdwl3wE15jem6x5sy9ygD4zLxz85QW8tQ7BwC9rpPUEv5nuY9Vu7X0Q32e1ulSlKpRflZco3dIUplJf+1VVr2UOghbRSnKkqIZaVJw3vJtizvezYFoX/m1hYlK5gASFkmpgUgJLnmYEso8zAAuwh3ST5KJyUzlpSoprSg1ORchRLUgMkquRYOzMYgodxK3aTOjmaZzJSD+YEtuGSqw/ueOf/iKTRqBSD7tKye3MlQ8ypMP8J42gTipzQskJUXACrJNlMwX7NDKtt+d4V4klz7Qu5Js1wxuC9wzgN2Ijp8YLkdGLboxCmhVSc7pLlzv6/ocgM6rToloJSahNJUly5AFIIV/cCQn/AIuM2QmzXLfdoPNYTDKLAoCUlRUwBAqmVHAFc4h+koRn8V87cvX/AKacy4JJezV/hqW6lFvdAPqzf+3xgklLJVNchIWQGyWLKULXAY27eouCa+QiQucZouqhwFgOk+4ygFKUSxYByKWe7qp46PZ+zpU4UVBxZIJrCSXdRC70i1g5YMazjBU8n22SSk74ldbqFzFc6qikszth3D3wSoOx83BjQ0esSoBIspmCSwJ2YXZR8L9hGZpFJABBdR9ANh1J3O3jmCarQBUt3DEtTnZ7jBGI5ZIZpcWCUJY1YXj2ioWou4ISWe1QDKV5igeCQesMSpJlaJeylS1nw5VBvn8YS4CVTpolrJUJdPMouSl1mgk5akAKNzUxekQ/x3iVS/YSgFApZRDslJYNazkWA88AxoSjFt+kJbdL7OT0MhS5gEpJJBBZLsHex6A38fWNifMUg0qBLMAymtchlUl03JFmu4Zy59NrpMlAQulBdTqcgKqLkXwSkBL/AJRYgQidamZMWyq2pc23BwBYCxsMR2Lio6ZXyOUt10c1pdEqtRmg1OagpwoGzkvgvHSaLUFKegTjrdh6Mk+u7xr6hKJlKizmyVe6ymvLUQHCTdgRbKSA4GTxymWU/wAuWmEAqSnnEtNj7RTOEiooABs/mIz5fHa3Zpj5Cyaa2KaWZM0uqVQeVS1KW10k86SFdSHJsRZvdLiHOH81Sg6mNy2TY7bs1hgQvp5iPZKKikFF3UQCram+SGt4tuI0f4c0aVyVIUsomVe0SpILBcwBJQQLqS6UAt3OCXpB8ofHbM+SPy+WhHXa9gSpTAMME3Ysm2PdOSMdozJerF1Vv2ILjyv1y7Qp/EGrmFQTMCQQHBSBzAhLLBHvBQSGOM4LgZKZx+/WPNlifs9jFFcTqhqwWbt26QLUaZRoKASUFwKgAMKAAcNzXcY6F7Y+m1pBYJJ2AxfZ7d43OGD2djdzzP1Jcnwc/d47ClilbI54OqibXCZKUrSHf2ryVgtYzCDKILfnQlG119oQ06QnmO32/aC6aSVomzC6SkpMsEAFIQpys394ku2zJzeBanUKUgrJRXmYEqQWKjZfswSUJUWLEMCptwI3eRDnFS+jz/HlUnE09QVKVRsgh09V5APZAIt+cqOQIzNbq6l0ou5CRZ37scub+kPcJWqYAtTqUoFSsuom6i+QSXPaOYEkqDKHLbf3v2f17RHPql6RXx48m2za4dpghcwhKTLWpwCV1ppduZBTipRYuz23Jd02slIlMlyboIOwFjc7kAt2vCmllkoJBZT5NxdmJG96jB+J6AS29mCJZDAkvzbgncqsskm5UrpDTyP8fOIixxeTjIPoeIJStIUWCiUvf8pvbpmNKTqVylmYGXLNyGNSbMSG95PK7WIv5c9pJbnZ9nIHgzxtHiHsZRUU1KTSyMEkqSkD1Pj4ZEoeROTR2TBGPQSZxnTzJq0S1AKBLoZQdj7yVNSQXBZ/2toP4hkBS0oPtJiRslTA1BNAqSHJLuR03Avlp4cDqf5gTCzAUIFFwgS2qRgAB2A+BgWhkjRJmrKvbVMWIANKaxU5cgstTndmYh4uscU+aJVa4mzKWUqMycoB25UuwCXUA/4lElthgd4x0cRBpWL4I+me/wB3jR4kasXAydvEvt4xhTkMbfC4+7Rll5E1a+zRjwRe2aOonylLQwJUxUUuQBsxKS7c1rhx4RlTdJ/UmTFJS5SKQl7UsDUFuSaEs5VbwsNJHD/6NZ5ZhIoJ/Lg23C7/APYhQjO4tpweUuQRe+7kj/1PiI0ubWNSl7EhBc+MBvQakLSUm5IdiM/mHpduxhv+YNCgolVDXJclKrJJ3JBFBO/9N7kxicFQr+YQCCc3ByaVXYXtawz8Ic4tPUhmLVFld0jmI81BJftCYleNpj5I8cqr2G4bp0e2SVFkJClqNrJQlSlHyAfyhbiMgrSpYf2k0KUtLgBPtTUUOclKVUnDsPMkxagPZpKApbomCpClJCmaWUpUSgqLVEgFkkZJi+uT7OcoB1SyHSbcpAAUk9izg9ah0MaMUPxYt+yOSXPJS9GbJllCAC7gYJdir3iOjsLDwuzny9aALm+1n6wvryajMAcgFwD+G1vEMG8N4x5+qqOG+9482cfyS5Lo9TDDVM2U61KVXXY7AVNte4bqwcxtaTUk8t1OAbA3cOFMwOFPjeODVOJMdZ/Cs2ZMZAKZcsE1TAnmsFrKARdSmKlMLgXLDNIYnfx7B5EYqOx9OrMic4soJJYixBdt8O5Cg/gbiEODpWVrnzFEzAinm94gFABtYhyGbobpDO7x9CET00HkQBKJWRgkqrKse+ov44YQtxSbSppSg6bOLhT5duoVS2QG3jfnaqn2eZhi7+JHEuflVcDHhkP3Yt5NGGjRTxMP8uFktf2YJIBO7A2eOw4bJlLlVEj2rtMC1Uqkq/GkpIcEEK2vbaHE6lEmWKE8p91JAJIb3zUC5NuY7NTSnIxeO+2y0vKUdRRyw4upILMUkWBJIzYlmqbZ2O77RXUcWrTSiWmUlwopQ7LVT761HmUQSWB90E5LmFOI6lQ97mBq98AnqFA+8CUqQSQzkB9xAJgSHFaScj8puQxL8qmuxtsSDmLlKqs1Rxwvk0GVqBvdj8o0eE8XSCAVUquk5BG6FjukgeneOdXO+n38YHLVdx8P0gYpODtD5MUcipnd6yZKnMSlCjcqlFlJKj7ykEGqXUb8jh8hrHmeOaXS0mZImMoMDKpN7gOCWwCXYKBbMZ8yccE2748+2zQHUOSepJJPjc9usXnlUl0TxYXjfYXQE1pPQu9rEXGbbRvyU8qFfmDnvdn8Dn/Vue0vvCoWs/h93zG/O1KQlKipi3M4UQGLJCaQbdicjoRGKcLNE3tGxp9SwF7kD1xg2IIJcd4Qm6QCYlaEpKSllhSl2LAcoSQbJSgBThyDtY48/XuDfazdNu9+8M6HiKjSFKznzx8gH7RphmfGpGGfjNNuJuanWplyqE+8pJew5UklL2a23Y+IJy5Sw/8AqNqVLTOl+yUaVDmlzDalbF0kt7ptb8p/tAVzWonFCylSDLUlnSSbHqAcA2bI6WIATycX+pDeJJNOPs2dLPboQ1/P7+Bjd4VqUnkWklJsU7EG2dj+IO9xYpqjkdFMU4LEjPyv+8aakkqFRUGGD3FjfZsd7vYRPFlcFTR2fBbtDy5aErUEGpNRAPViR53BHkekZvENS6wAcHG1WxfqA4A79WMOeyCEEixNz4+Ds5t42jl5s8uXuXiV0/iVxY+XZ1Gi1QUWLXdnxb5W+kL6vWO7YNr9v1H1jETqmdzgkPZrMLXvffwis3UHq7B9rh2LEEvn59Ib5cUhlgXKzf4XqHSzkkfLYdSwYAlza5jT4VKlGYVTGNIKkosyylrOdg4Jznwfk+FTv6gYsI3p+nS4UMkAOb2GBlqX2wYWLXLlLZPLjrSG+Iax17qY5NnL9Lm/cnpYBox501zf6/WCBwkgVKAs5ezuwPf0JABjInzinIbx87dofLkczvHw8RlOopUFDIIIfs320a+p1CJiQoByCQUKdgoNY0kK6Oyt2uXAx+DyDPXSHSAeea5/pp3bYLNwLuXszEnX4hqEgAIFCJYpSBikC5xd1b7sS3Mw04MfGPJkfKfySS2KcMkezFSmE0qJsXADKKSHYAgqXZvxAhmMF1s9xa9/QDAf7cxz+s4isgc1nuPNxfte3eLy+IgFioAd3P8A9QTiEyZXKPFFMfjNS5S7GtUkpSk35ypJNsMxF9y/y6vHNzVG/wB+EdFq5ifZM5UVVVC4Dj3KXpV4kg9NjHPTEk/rE4Ro2Qlo6fh2h0aBTUnUTTfmCgkdPdOBksoE2xkbMrWypSAlwSxCjyoCUO6paEoNKaiA7XbJyI4OUpgdrMfUHfewbw8YKmcWuT4ZjZHKoroyT8dzdtmtruJpWbGp3Kjs528h92gKZ/T0jIC2NyD5weXN2DeZYY39D/uM07nK2XhjjCNI3f8A5zlFUtClgJSJqgaqQ/IaSKwAEgElwLXs1lcTqNS3YuwqIbsVNUWFukZKlJHMFBYBFlOCpqfwu9JuXd7EFjYaPDdQqxKlISxvLAS12AARYAlKyWAu3aHcpNU2TeOC2kYU3VLoSVElJTyksfEAnBBOBgmF1TDTUXZ2fZ8s+HZz/qEZswmXKBJYBTB7C4PzJPmYW1M5VKuY3zc3YlnjT+JWQ/O0jTTxBDsRVkOCQxuARbHY57QSWghiCL3GctcObO59Y55R+nyjZQf6av8AIf8AtDyxpISOVyezQSdlAgjY/LtaCyNFWWFL4AKgCX7K384XTYIboPnDEv3m/wAvhiIygqNCyMpNTSD1+3hdWsVSRUWIuHsbvjxvD3FphfJ5gCe56nrk+pjKH6xmNUdotLmqSQpJUkjBBI7O4Pc+sMTOI1FzbrSB2D23yTj5wkvEUhuxjseF8dStgCyxscltx33tcH1jR4zx5EySEKVTMSRSq4oya0lPOxwUhwLlIsEx87gkmYSbkllNe9unhF/yVExf4ZLJaZvafUAN7OYQWFyKb7+6pWGz4Y26nQ6gFKRMCFJBKQQkU7FQBACpZZrAZItueQ4bJSZqgQCOexA7xu6CcoaKUQSCSpyCXPMB8rRinVF8yCcT4szJQ4y6nd748BjHWOa1eoUllgBns4BHiAc/QjqIY16i5v8AhHyEZGsWSpnLdNtoGOK5F4pRjombqlL7+nwG3lFpfEFp6HsoBQ9DbrFp8oWsMdIquWPZksH8ItoY09DOUilXuvgj6d9/OOo4dxFEwALDkPklldCQLliz4cM8cNollsmzN2uY2tBNIBIJBfYtsqM8orkTyRuNmxxjVKpAQUy0tUl0hJYkvSlINIJcE7sbnA58z0u/tVJL3NJwQXuFO9yGZr3UAXja4yKlaUG4VW4N3bD9WjlpqQ67YB+YisKSTJ41caWju1/xAlUtMuUwSkYFwmw5Q3vWuVKuewcHmeLccSoFAJPVQuHG2fjHNqmF2cswttttEHMa5TtGbH48VPl9GijiagGSWJ/ELK3sDkAjPXe1oVB+/g0AMGG0Zzd7GlaxSi6lFRJySc+eIal6Urx8SGYXck22jMBjb0yyZZJJLkA9x0Pawt2EcuxJvitCa5ASWse6TUPhFFKvy4GSbAP16DMXUc9gW9QPlC2r9wf5GNCgqMryMqGSylXS4sHBIu5BZhcAP38YGjXpJb3eznsAL3f76CF+KH5J/wDWMtRt5j5RZYk0QeZxejovaFNLuxYh9xsfA/EQbUaxYlpLqCSo0gWfqQkWawD9oxRNJyTcXvlmZ+sX1U0+ylhywK2vhzdvQegiaxId5nR//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UUExQWFRUWGBsaGRcXGBgYHBgbGhwXGhgYHBoXHCceGhwkGRgYHzEgJCcpLCwsHB8xNTAqNScrLSkBCQoKDgwOGg8PGikkHyQsKiosKSwsLCwsLCwvKiwsKSwsLCwsLCwpLCwsLCksLCwsLCwsLCwsLCwsLCwsLCwsLP/AABEIALoBDgMBIgACEQEDEQH/xAAbAAACAwEBAQAAAAAAAAAAAAADBAECBQYAB//EAD4QAAECBQIEAwYEBgEEAgMAAAECEQADEiExBEEFIlFhcYGREzKhscHwQlLR4QYUI2Jy8YIzkqLCFbIkQ4P/xAAaAQADAQEBAQAAAAAAAAAAAAABAgMEAAUG/8QALBEAAgICAgICAgAEBwAAAAAAAAECEQMhEjEEQSJRE2EygdHwFCNCcZGhwf/aAAwDAQACEQMRAD8A0JCuvzIhqUs9fvH1hWQh29IblIbN+334R8+7Z6EmiGLfr9+PpDmnmEdbRSnDf6iFJbuGf5/pCOFEnKzTl6k7xdUyEEzGcdLv6P8AODS1v9/fSCperJOIzVE+1PeKU/f32iU/fnDpsWi6phivtTHnbyb/AFEu482htnEpmxYKiN7D7+xFkgW++n7xRRsB6p4IlRgZPybaCIx9+UOkKy9cSFx5KYqTFQElZiUrj1N4rTAo4sVRFcSiII++kdRwNRigXFpn39mI/wBxNoJSuIVNLxYjpn/f0iu334xNxGK+1MW9oYqpbN3DxO5+MJtBPGYYgqbeIMVKfv5QrbOouJsBnag7QGbN+/vxgU5bv2t4uW+cI5X7HSBapRP35QByDnz8P2b1g4RZ/IPvYR5YDYxtAUPoopCsxd7mFJpJJb4ufrDsyU5JBt9n6/OEpnhDJtIrFoYlySEg9ifNJb78IcEtvF/oGiiZe99gPMqPxz5wwfhZvr8os1RFshLOGuCfkbx5SnJYtygt3yP3hcZfal/F3hsJYP2bzBH0jNMB72LknpYwxLFrdvlf6R6l/M/BTMPSDSy3N1PoAb/G3lBjHViNntvr6fSJVKN26CLEucbAeoz6QSXkt9s0UitilKc9cef+/kYvQ1j0iAGsMDfq7/oYoCWe9Q+eB8fkYqhQid2658XMeB6DZ38HgiZeTtb4besVYg3Hl+vnFkgEEYbP3aC1fp9frFZctz4/Lf4RKkskkXbHc7fT1g9ALoyB3j1G46t9+sQpHW4f5PFgtixD3P2fSCv2cRJCgXAHYeIiqUF/D9/0gstxf0iDY9v2/cwwCqEfIkeO3yiCfh97R56s4b67+ZEQokB/C3/aCfS8KwkLJbxx5/6ijYP34wYSbj1H35NAm3ax+8wDimex64wBHib36D4sYsgPnG/Z49NTS/W2OmCfSFa1YSi0dNj8MfKBzEG/W2N8D9PURZiGA7v8v0i6U3GxGD1f9jEmgglys9Xii/2+MHUbnr+kDSpgR3t2cfvEZLYyFZyAfv73eFzKZwOzncbQ7NTuNwT4EMT994DOLA+DHzLg+jiJzjWx0wKVe8MuSA3hbwgZIIfc48rGCTkttu/k9vvtC0pO2bt4uHHxgw0MenS7OOgt5kfKFNRpVFmN7+iWHzMaSzYnwb6mAKQ17jzbIHTq3wjSlYYs8dQopU4pZVsYLFJ9A0EC+2O+dvRiD6wtN1AqJ2IDAYAb6P6kwMan3XsLep9kAG6PUIWSbtAbQWaSSCMKv5B3xsLN18oYlqU979fEIfAz0hasF0v+E+LdfUj1g+lnkMcnIB/FgAeY+cZ2rlYW9DElfvE9WHkxf0MOFTJc5It4b/M+sZmmmcrqBSSq4OzlgPSGJKg7l26E+JYdLmGTSJtD8tXKpXQD5/YiZUspN/ypv5EENgXJ8YWmtyu5cCw8Xw9wW+ENLJdPUsfDf5mD1sBeaDZSXyzPY2GfBwYhykl/dItu1wG+MHlFKuV8VE9ct8bRWZMyCMCofQd7xqitWydklLMgdTYDG5vv+8X6Nv8ANz+8DUWJUdtvR/nBEnKRhJv5kqA8LxWOxWVQqkB3VkOG3Z/vdoNNYs2Af3Pyj3sgT1AL+kVLkjpt4n6d4bdHAygqDNcv9LejwwjmKifK8ShNwzuB8W/QxZQsIaEQHgm7Hc/J2iAl/QfBvpBdOi2Pjj7eKT03x+230ivBnWAmIuUjdm8XB+gimbAWNQv4mk/KG0ghvvMAotbb5bfKIyiFEe0ZNw5Fw2erXxeBZYi2ds5/3BUJ2NwSw7j6Zj1Abyb5D9YGzgahbv07Bm+DRRZBAUfwhxa4ct57W7ReZNvfKRf/AJtfx5YozP0LeQUWPeFlo4EauY5uWGLCz9zmLS00pDkk2Lnz+obygso1EjAFu72v3ik5YPKCHAUD2uPq8RkqVjr6FlII5jioefLS98fh8Y9qlUk+P6HEQsvLLgnYgZGX+KYGFCkG7Pd7m/c36GM37HJ1BsCDY/6I77feVVK/qNkFmt3b6PA1qAc3bxsLZ+EVXOKVpKRU6VAk2A6KPxgNpsKArqIzkJt6gfH5xGnmkBzd8el375EemlyAcOA47F7v5wNeoDKJwKnbYh32zn0hYxaf+5S9B5psRht3zt659IudYQq6XSE5tklwLdBCZ1BDP1Yb7zCD2tTbuYLJ1SUhRUHS4sbsWP6Eekao3Zwn/M3SkjnKgGA3ICzjApUPMNmKpmOukv7oJ6EuBT279ni8umYtgkBUu9R2BBZTs4LEjvZu49TNEsy3/GxT4HFXT8JOcmHkra10IEkqKpqSUulT83RL2tliA/oIbSkledsdyHH6Du0AWoplidScKUkbtsezkw1p9OVTEzHaugU7JNTk5b3W9Ig03o4amzQVJyCoEkdwxcN1PzhdQdw+1gMDpFzJAnAsSvByGSFFye7lv9XKiVdjnJPVrX2f9oSSvYOgmmnhTrBCnORe2CAB0AbyaH5Suu2/UFmY9GGYz9MmmwGTgW7t2wb7d8G06YsJNGVAUDIC3GAX94PfFRBMLFq6OZpaeW5UvqG8s58GiZiyWJFmd/BzjxEBE41JH5hfpy3/APY+giZ4KiljdL+inF/i0bYqkkSYSVStlpDlruWtbPn52hgHY9H+LD1c+kJ+0TLqP4QhzvhVz/5iGJk2lJIup79mcfBj5mKp6sUslRCWFiXaDKAF9r+nlCurnslRFlOwHUs5Hl9ItUwAOBe3Rhb4fGO5JaBQzLuodrkdSYOc/CM1zfxz2hwqFNrWBimORzDSrOX+7RChzEk/YeKyhc9/9xWbknrGi9ACpMKpLWy1t8Pbxu0W1RDWy+fv7xC1V77jbqd+5BaM2SSTCg5TZ9/3GPjA1lyFbX+EB1E00uPwt8SSbeB+EEXPYct7JY9X3+nnCck2GmXWSXxYlJBtjHwv5wuspTy3dRIIN7lzftj1i8/UJSKuwqGbkpAP/mAfIwJSHKiPeCiz9AyW9Un7z0v0cFlrLBwzn1/TIgakBKj/AHF+l9vrHtMlkBDvS4vlze7+XwhTU6hapRUiyyckOAEmknFxSl/M7xCatDoLNmdLN6ElyPP6OYz9VMANLgVNbqxdwPM+sNlZJqYsSaRulHQdzYkb2cveF1SQpQNsdMbg+hjHJpyKegEoOSHLP6dx5ffS8uYFItkkgnZIBcjqzh8bGJSjoMAv3YHPZz84FpNOKZlIIcLKgdlUgEX2cebxSMf6HC8kO738e7lPoQIS08w/jTSFVOAzggu9sEhz5d4bmkyalXV7RYsHdALD5ufPzgWpBlICiOUhVxsUuSPEgOOtusPG9WMBlTCagASylC9nCQWPQDaJGvJAVKAVYZGynax3dB8LdYtokhaULFgo0ja7Ox8WUM7DaKyJiEvLCWoZ25btYMGsB9YtFUmjl3Y1LdUiXgCaQVAC7kA07WDgd3HUvdEtOpWAkpKUgBRBBppsUvsqwERNZKihNpcqWQ/VSiOY93Ge1toU/huUqWJqkpZMx1mYp0hLl3FuazFugaLyjukJdj3EtUKlN7qVJQGuzKQMP1U8F1M4XCMJOepBufUQiiQoBSxUkV8j2UukDA9b+jvE6efUugFmLLmd7A0k+fNubhhGZxGGNFq1KnTFKuQth/hbPo0OztYPbKlD3zLKu19vHO0Z2i1yEKSldqjQkMc4b+1i1y17ZIh2YgOFOQ7oJGWuoX7tj7KuMmLSL6TWKWubUKUiYaeyS1J6G7ue8ekSTLCUgndm6uFAeLP6d4Dw1Krgl3zZtiD2+A84AnUGoSikmsli7UBIBdmc81XRmPYHPFXIan0bHE51PMPw4PVSgxTboC/kO8Tw4LEqX7TmUaXOSp2APexHxjL4rxADToWuohwOUAkGpQOSAOUP/wAj4xuS2CXOVAJz/wByh/x+UbYPTJMieaTVkWCt27+Vh3aCTkgrUBukeDgm/f8AeE08SlrplLWkTF1IpcOqmxUAc7nuxyxhxSqQaTcWH+9zDrr9CtFpssEh8gm3iB9IrJXclQsc9e3+jFdQpif8xEyrv42OG/bH6xzewDAlEEufAi7+n38IuoAAbu4fvkY2/WPIUQAGY9A4Ngw7dt4ZVJJA9W+8ReEVQGRp0v4h/n+hgc9Idtg7/CCadbF8Ai/jFFBzi6n9Nop6FBEOAcPfr+/7CB+yyT7voTt4i+8OTEEAZta3x8BvCk1VQ7bkPs4Zz93iU4jIXc1YYHLPtiJRIFFINhv2qJ9cwOctn25SPsmLpUWKhmlPlcE/CIxasJ4TQlMwm/N9AwH3t2istJCVE3LOQPB28vrF5ssK3sCF7bXHlbfEJyeLomUeyWlYNSipJd6SwTb+5j3tmOf7CkC4rOWiiYkskHmv7zA0gtkO59OkMI5ZRSDgBj+ZJfm87k9Lwv8AxFOTLkrXeksrlY9AAASNy+eucQGdMqly0pcJWCQP7QlJCb4d2/4joYnkY0VolEkKUiYSWTU3UhWPUfPtFEapZnFFPLSljsFVgn/wDWhfQ6wzVBVJSG913CSHBYsHsEkWGRYXiZgJmglRA3YdBuT36N9YxpNSoqNaTXpmCaUi6VFN+t2OcYjNGrUJkxKbIUgP1qJv8D97aElSUJqVikzFbC4e/kCXjNl6gTVApUwIKgpiGYNdJDgPYpI3YxojFrQKQxq9Un2S6ndCCoNdxgjxuILppYmiZJVZ+ZPYgkelhaM4akkqT7qxlrOLhwdveBIxZxYFj6eSUTQdikFK/wAKi5FJP4SQWvgmHjHYfRV00qkkpC/epBvyD3mGzk3HWA8d1ypctEwpC1KYEYcMWUeU3BBHq1hAdTKI1ntZiaCrk3KSHBso5dj8Y0JOiTOrlzXBlrUUqBYsokkOdnL+YbBjRGN3YLSpmVM4slVctdKfaKKklSmKjhMu9i5KRkAO53Mbem1jAzVpPIpSbkfhWpDJGGJAG2b4vz3GeHS1TEynJCEsSwus1KJY2ZiA3bdo1162uUgIKWuDYtUk8wO5YknubvDylxQtWZXEeITStCkqBqKSQbilyhVj7vOhQqsbZh5KGWssFVKOGZQNwx6EK7ZgB0jSqXcmZMU4sWdJa2HUpZ9WveHJC0hCVK5lEWTdrWBVd2sRRvTsDfPNOel+v+BrS7F1jlQtXMXCsF6g97Wuea9rviHJM4qQsKIsEKKntUAAq5wLFuowNoz5nEFCb7JQJM8oSGwFXYlvdsVJsPyYAdNdMTN5j7qWITsCoFrdSEuSb2bDAKkknJdDbemakhNCEqclJSSLXZKlox2SEls38oam6hAKTSFTCBQQ27gORen538YQ1PHZKJUpLgzE+0NFxYTFoZ8ZTh3IS9rQHhE0CaK7ApU1sH3rDowXbwhvx22ybGuM6NakFKVEpcKWkAHmGFMR7pba1mtGwjVBdru7OS72BJ+Nx1IjCHGBOky5oQuWoroAJSFAsFFikm1BJ8beL2h1RK1JUGUU1JL2Kfskvvc2hVF8HZz7o9pdLXqRNcAIKuVuZT7guwti1rxqTZ4AqCuUEFxaxx6uLRnHXISn2wUFopYFBBqc0gA4JJt88R7STTMJWQABZCRhO1upYZN/kFUqjfoDts2Ctw5tffPn37R6gggi4PT5QIGq7F9wCB54629IPpydiG7jB6GzC43/AFisfl2K1Q3pVpNiC+QDi2/l97QReoZiLXv/ALjG188oSJguUKCsC4ulSS2HSoiCytamYkKSxAwq48UlzZQcP64IJvy+GhaNkixERMWzkbf6gWmnkpum7/vgeY8oFrtQcMw3Lj9ew9YpKfxsCWw8qa4AN3F/N+kK6hYflBI+Hfa8Z+u4t7JNKWCyOQXJc2rP9oPqQ2xZjSppCUjASBzAYSGvmJuVxSYSBLYOSzl93P2YjUagITfDe8Nji/bv6xM25L3OwFj4kkWv94gM1RAZvF2Lbti+z+cZ5NRGSsIhQFlG7MN7kd/AnyjF4TpPZKKHCiymUlwMuAXJPn2HeJm8R/l1GoPKF09Zd8pJ/CxLp6YbdhNKVBJUkKWo0hw6mF23VY7eMSm9L2OgPGl+0kqlAK5qe+VYp3IIudiBHpNaU1LJUtIAUDkIH4bWCm5u2+WhbVa1R9pQDS5AIUzqGW6AsLbjcENFpXF0JVIlBKmnJqC+WlIIUUu5cklJe1rP2pOLpUjkHGoliW8sAJqYAAAksLEDf6XeFNTIsglTVKUEvYEpCACSbA86xe1hvGb/ADoSozGdDqpH9qjZjsWpv5G1o0J3EpU6XKTLUFN7UKDGxSZT5bdYIO79o6UOLb/QY9HuIakusNaySLuUUqBYZdyCNyAW2ddKKQhsdBsEi2e4Cu9PYws6kKMs3CQSD+UBBmBmBLEOW67Pkug4qZlUwJNCm5VWZLAJFjykAC4NiSbjIlFPbdfQ1v0V1BUgTVpZ/Z2qa6ncAA5PKS3bBxBOCcUVLAMxTg2IGxSkFRbAb2iCwYXsBF+IywQkJUohR3sQ2ARi1QL71HDMKTNPzS1ApBEtSWYkP7S773CUXz4w8bgqf0DUuhviqgl0KAQgpK1kkUJCFSgpXiKnYDbckCE9Lx8FddLpoCXSp6qT71WDcEPBOLzkzZSZSyHJfDqpSUuemQBs9js8A4JwxM2XQFUqQSRZ3QoC22FA37xpT5LQnQ3qeFESUrdpi1KUAehA5j4e8390e0EsIl3akAezSbtllHzNXfJidXxBU1QcMATSnJLtdXUlhysw7m8JaicomlIBL3JNnG5bObAd73hZ1BtsMLnpC0xahP06kvS5JID2mIQlaVAlrNYuRdZ2u7I0olDnZnWVUlwFE1BiHqACk/p0HIPIkkiwU5xuc+ACfIjrDH8PaVayxehZM24bkrX7P/EkbdHy0TptOKGfewHFZCgQTYopIKSKq1AE32AcDuXMFkzeaYAlAFQKRLDAulCmpuxFQBS7AhTNBOMzgpaiPdUXB6gtSfMMfOD6JBVIQyaJiVKWg2ALnmcflXcEWvWQcPmxJT5Q+istUxDjGlSmeh9ksoD8TcxvsAve+1ju5O1SFaaWqwUhSUg2FKgoOT5CrF7dXM62eidLM1LiYilKkmxQH6dKsKa/YggPcH/qqKv/ANgSN2Cg5ews4OHxgNGinVL0QbV7Mn+HtLYVArSMA2Ka9gnBqIHKOg7vpcSQhUsTEqBDU9agvlKWbLEgjIcg3hfR/wBJC0zAQSwS1lEi3L2BANRs7i5sX5KCtpim5nUwG/uj0FQ6uX6QM1RSaBHZzvD5JRITKNIFZU4xcBiSwpZs4w7MI35CqWSGuQB4JFRYbCh7905jP0MoS1rf3Eggk/huGz8Bk26xT+c5kLSGSlRSlIs4L1/91Sh6RGcXKm3oNm77R4LpJvKFBw4PzLfCMxU4pSWu4sQMg+6fve20H000UJThkoI8FAg+ik/GIwvi39DSXRr/AM8kg1oSTjLOMEF3+/C3O0q080rluz3Dm4vyqbLOWVkPbKgp6YgkM5B2IyPB+hbMJaqeUoCSFLpyUJe5al0u9ku7P7zRbBmk3voWUNaHpeuMxDoUoJUS6VKwQSCHx7wOGcNbYRquMKlkElS5igaQ5pADOSN7qTYZuSevP6/WKToiZcwyyFAgpUApSVqUtktzJLqY2wgj8UOa/U3lkmshJDoAUVqWEk0pSbBkPdmqbaLKDU7fX90c18Rvg+maZ7WYKlZucmwqUW2sAMBrAABMbq9dkJASDki5e2428vnGGmqYAHVLpyPxFJ90WsOXlLXDDrDRfrb7+sZs2efIKggmomMU9yfoR8AfWK1k2GdvHa3R4U1uowfyLA/8alj/AMgIpO1RSCsWI9234tm8Lq8u8LNO4r7CugeuImIqsxAIOzNYP1yG3LiMnVuqbJmMB7JNibKcVEFqbU5y7gk9Id0OoSihKwKWqQo/hJspLnAJAvt4YLo9N/8AkKKgzVFiOpa4xvFopwT3oF2zRlyJctCUEgvcAZVaonrSBvgWe7PzPE5JQtySKUrAS4IFaVFQqNhUTkWc7Axvz3lgZKFWIDBVKSCLnPKyThxuDeKyJSpmpC0B05q/CeUu5NwXVdJuAzjEWx/wN/zFemK8YnS6JcsJcEEt0SQwJIL3UeoenPRbhGn/AKClPUoKqJYOXsqw3BCbf5QzxiYEVoQTcmom7lg9zfLeAsGBudcwS/6Er/qKIKzn2RbmVfCmwnqxNrK5wtcWNF70ZOpnF5jBPupAUPf5lLqpJsAAhSSpiWUkWBg+ik0S+YciCkFslC6mwMhYpJ3cGLcaSkCWlKCEJSUub7gqS+XLAk78jYIDvBwFhaFWrTSD/cHUw7tUf+PhGea/zI4/7/RVfwuRmnTlKhNBDoQvubnkKQTzqqQbdCS+HU4CSiXLr25aVAkqDzVLJf8AypG7UHwNqkrE4GY4HNKxasezKR2BluQd/OI1NXKEs/Mb74N+mVB/HpGmX7/mTivSGeJaYlSWIIBFD7WYpPSoA+OdoPqdD7KXLmIJIUmklIuC5Nx8H/thSTPKgxGBcFvdFm8myNm6RoaHjJlilQKkAWKQ6w5diPxDPNYjd3cVglJ8kTncfizKkTilAKyyqQCbe8Wft+aGdPMSXBSAR1sSzPiz9iL3u7QLVyTVSUsFc46NfJ6pqoI2OxqS5NH7MzEpBYKNO24IBHcKYt0cbwuWS6opjg0jG1WvXp1FgVBwyXAAICwsuxZ0iU3+AEdPotSsytQoJdNahLOCAZctKj4JKZgHd+pjE4hpVqKkr5CFEWYkhPul8gFwpvB3aNnhc9VpZDCj2jj8VSloc9CSkuLZe7mFhOk7GlG+jFm6kj+XDpCfaqlrKtkmhaFO4YCub1/6bdQd7gktR0yanrKQL5HZs2SKezeEY3EpZqcyiwUQFEJu34hdy7O+8a6pc1CELSawoB0qP4gT7kz8JZIsXB2bMI5JRckc03UWIcYX7OeJmGYlrBST/wBUMLMUuCPA5Yw/pTJlalUr2grlk8oK0m/9wTSeUpdIUSwBbL+f2zAguoLHMC4Ps5mXvZQHXbxjDTMqm+2dKq5YSbEFQYAKcEF2AvY27mFx5HOOuzpQSezX4O86cqeoOFLUQTskqJQLdEqttCn/AM6ZCUApMyqYoKAVdIolU0hiCSqqxYEgh3aG+FcUpSuUoUlCtwLg4NrEfo20JapAmKBIZlEpY0sqxqdJcqFr7VWbEcprI3FgceLtlpsz209SAr+mk3YAOUpFav7iGoB/tLZLv8U04EuWGKTsD55byEB4KkKXMJDKCgNgGKUqcBLC/wB5MN8V039IKJZhU5f/ABItu7ebdYVzXLiulWxKZlHiaUSpQmEusqoADsmoXNwyXUnDl1KYHZyTqTLTLmLFhUkp3Msmr1yodynvGZOkGaqWXT/SwkoF/dLHBI5RZw1429UQuUhQISKhdTsD5AksU7A4h2qkl9sbVD2q1AlAv7z0j/L9GBV3t1EB4fL5XP4i/wCnzeOW4ZoUoXNJqQKqklX4gDMAcpF1st3PQ4do+h6PRWASHZr9WYP4b/SJ5Mb4qMTtJmPqNCA5AupTuSAH3BJw9zfo28EkaMJ5gDdLPhx1bvY9sbRqcS0yaA5sVXbsLfT1MHlaV0IuCacHtZh1/aHlCbx1YikrOa1SjLWFi+xH08wPhDM/VpCDMAqTSCAXD1EBBPYkpfsD0g3HtOlMs1MliM4N2a193+xHFyeHJGpWq9NFImEWUQlCdgVUlKSwaxKcNAx47SUvQ2nbNLWTiiWlSnKGWtShc1G+O4DbXGRA9RqxNTKUkug1i4YhQPMCA7HlUMkMlMaPEUf0Ey7ErSwe4ZnKs3sbXbB8caQihCZZUGSTdmaokuSkOznJ8IMPlt+rC6o2joQuQgXy1VrE2Dvs7jzjM0PF/ZCbWCsoAKQLEpBIKaz+FKiDuyVFrAAb0rS0oSH7egufWMHXSx7WYkAgFKaj/lW6QfeAIBdixwXELCal8GvQKp2NcM4j7dclZABVLJWhyUgvOboWKaDh2ItFuHzDI1JSp0pmIULEp5gUlJcXBpQoA5xAeGzBLIDBgmx3AfAOVCxF3ZrMIjiHEvaTrJcSgkk4DkuA4IU+9tj3MO8nGXBfQeF2/R4zpZTOXKmJUqSlg1XKtRplkFaQFMsqVUHBU/hBeA6ZkKpySADk9SxN83J3Lu94R4JKaaEEpImzkqUAlqqXVRZ+Vgotj4Roy9UpKEhCSSpIs5SnAcrUzAep6DomXK4pL7Y0YX0U/iUkFJS1POpibE+zWUPcfiZIuLra0IcM1SyNOQxW1ZAsCpS1BIs+ZctBP+cP8VkLEkKWoqKyeUClFLCkJSSSQ6jdRL5xA+ByiCP6ZQlnCmDZaxTvd2th4q5LU33QEtcSf4g4gqUtZo5fZS/ZpcB3mLqJVdiErQPBh0jL4UtUxQWXYhLBTCkUix2DzFTFP/c8PcZqmpUDYJWZZVuaRLVTswZQvZ23AETwmQSplAGWlJUtVgeSzEAZUAebsTcw05OT0GKSRE/VBJNIZn5k2Gf7uZnw58oS4p7Up/oFlVO4b3b9bX5YYdChciosdgCd/AbDa3nDOgTaoyypI5ABkkM9uiWYnqprkFqYpJ9ITJjfsDRMmoVQCWDgPuzP/cqkZyybMAwyeHkony3BCkzEDmcFPMl7HBI37xpaListC1pVMoancZpcEdCCxfxDEEwzq5qJxQuUlIKHIPMxuFpYD8ANRYdVMBC5XHUmy+HlGLTXY1/EmleiZ/xPlg/EfCDcJ0TIXMdzys5wlILpzgLKlf8AI9BDPCNanUyly5gCVBxSS5BYsQXva7jaOanLUtZkmyUEEp2UohKqldSKqQMBqsl4MoRk2vRnUmomlxHVpUKU83cFkj/ld8n3QR3ERodatIKAolIHujd+UAHxoT59Q4j+XEukuCSAbXZ9j3zCs2YkEKG7hSTu4LsRsQfEHyMZvy44Nw9FVjnJcjekSSickO4UhRSeuA2LkVD1jG4mimcoMLFtu7fBoYH8RoMxCl1IQhJCioYK2KphKbKBpHMwySQLtTj65XtxTMS8xNYSonmZg4U1JqOASHU7O4ZscIV8Ok3/ANnStOpfQLVSkBpwN1ChKXe6VEKJH5U3YblQFwC6enlC6nJU2XODn4+N4lJC0LYXllJ8lD2Sz19+UhX/APUxOkn36/bRnzy/HkVLXZbHH8kG2dB/C2kqlLUQQsqK1M7XsEjwSkesNztMFSJdRHKsKPcImCoeFVJ9OsB4NMEkhRLJKSVHoBklsAEG/wDcBktC8ristU1XtHSmaCEpU7M5JFrJUpUxRpzsHpEa1CLVr2ZHaZjT5ZUokmxcnD3ubnFunXMbEnSIWSW/pSQUoHuhwKpiySWa6UuSwZR3eMuXNQtJXJUJkuqkKFVizgGoAvTd8G9zeB6WcqdZTJQhRsHNVJLTFfmYBwnCbtcvA43ILuKNXhcgqWEoUOYNWRYb8lQcq5feYYNL+8OlCAlICVrSJSimkEMpJIUAoEF2dgQQb5jn+G6p5iWsAQRjzJI3Lj0HSNbTaoETw+X/APoj6gGKyenFfRPfZfXTKkJvlZfyB/QH7EElak+zRzMSgX6Hre3e/wCsYypxIIOCxI8MfPaDaaeVTE1XdSR5BregwI8xeVyioJb0W/FWzU1WkqAl1rKpaSoKWxNSlXCuVmpSUszMcRzMuUFTBWwKle7hJqdqDjdwl3wE15jem6x5sy9ygD4zLxz85QW8tQ7BwC9rpPUEv5nuY9Vu7X0Q32e1ulSlKpRflZco3dIUplJf+1VVr2UOghbRSnKkqIZaVJw3vJtizvezYFoX/m1hYlK5gASFkmpgUgJLnmYEso8zAAuwh3ST5KJyUzlpSoprSg1ORchRLUgMkquRYOzMYgodxK3aTOjmaZzJSD+YEtuGSqw/ueOf/iKTRqBSD7tKye3MlQ8ypMP8J42gTipzQskJUXACrJNlMwX7NDKtt+d4V4klz7Qu5Js1wxuC9wzgN2Ijp8YLkdGLboxCmhVSc7pLlzv6/ocgM6rToloJSahNJUly5AFIIV/cCQn/AIuM2QmzXLfdoPNYTDKLAoCUlRUwBAqmVHAFc4h+koRn8V87cvX/AKacy4JJezV/hqW6lFvdAPqzf+3xgklLJVNchIWQGyWLKULXAY27eouCa+QiQucZouqhwFgOk+4ygFKUSxYByKWe7qp46PZ+zpU4UVBxZIJrCSXdRC70i1g5YMazjBU8n22SSk74ldbqFzFc6qikszth3D3wSoOx83BjQ0esSoBIspmCSwJ2YXZR8L9hGZpFJABBdR9ANh1J3O3jmCarQBUt3DEtTnZ7jBGI5ZIZpcWCUJY1YXj2ioWou4ISWe1QDKV5igeCQesMSpJlaJeylS1nw5VBvn8YS4CVTpolrJUJdPMouSl1mgk5akAKNzUxekQ/x3iVS/YSgFApZRDslJYNazkWA88AxoSjFt+kJbdL7OT0MhS5gEpJJBBZLsHex6A38fWNifMUg0qBLMAymtchlUl03JFmu4Zy59NrpMlAQulBdTqcgKqLkXwSkBL/AJRYgQidamZMWyq2pc23BwBYCxsMR2Lio6ZXyOUt10c1pdEqtRmg1OagpwoGzkvgvHSaLUFKegTjrdh6Mk+u7xr6hKJlKizmyVe6ymvLUQHCTdgRbKSA4GTxymWU/wAuWmEAqSnnEtNj7RTOEiooABs/mIz5fHa3Zpj5Cyaa2KaWZM0uqVQeVS1KW10k86SFdSHJsRZvdLiHOH81Sg6mNy2TY7bs1hgQvp5iPZKKikFF3UQCram+SGt4tuI0f4c0aVyVIUsomVe0SpILBcwBJQQLqS6UAt3OCXpB8ofHbM+SPy+WhHXa9gSpTAMME3Ysm2PdOSMdozJerF1Vv2ILjyv1y7Qp/EGrmFQTMCQQHBSBzAhLLBHvBQSGOM4LgZKZx+/WPNlifs9jFFcTqhqwWbt26QLUaZRoKASUFwKgAMKAAcNzXcY6F7Y+m1pBYJJ2AxfZ7d43OGD2djdzzP1Jcnwc/d47ClilbI54OqibXCZKUrSHf2ryVgtYzCDKILfnQlG119oQ06QnmO32/aC6aSVomzC6SkpMsEAFIQpys394ku2zJzeBanUKUgrJRXmYEqQWKjZfswSUJUWLEMCptwI3eRDnFS+jz/HlUnE09QVKVRsgh09V5APZAIt+cqOQIzNbq6l0ou5CRZ37scub+kPcJWqYAtTqUoFSsuom6i+QSXPaOYEkqDKHLbf3v2f17RHPql6RXx48m2za4dpghcwhKTLWpwCV1ppduZBTipRYuz23Jd02slIlMlyboIOwFjc7kAt2vCmllkoJBZT5NxdmJG96jB+J6AS29mCJZDAkvzbgncqsskm5UrpDTyP8fOIixxeTjIPoeIJStIUWCiUvf8pvbpmNKTqVylmYGXLNyGNSbMSG95PK7WIv5c9pJbnZ9nIHgzxtHiHsZRUU1KTSyMEkqSkD1Pj4ZEoeROTR2TBGPQSZxnTzJq0S1AKBLoZQdj7yVNSQXBZ/2toP4hkBS0oPtJiRslTA1BNAqSHJLuR03Avlp4cDqf5gTCzAUIFFwgS2qRgAB2A+BgWhkjRJmrKvbVMWIANKaxU5cgstTndmYh4uscU+aJVa4mzKWUqMycoB25UuwCXUA/4lElthgd4x0cRBpWL4I+me/wB3jR4kasXAydvEvt4xhTkMbfC4+7Rll5E1a+zRjwRe2aOonylLQwJUxUUuQBsxKS7c1rhx4RlTdJ/UmTFJS5SKQl7UsDUFuSaEs5VbwsNJHD/6NZ5ZhIoJ/Lg23C7/APYhQjO4tpweUuQRe+7kj/1PiI0ubWNSl7EhBc+MBvQakLSUm5IdiM/mHpduxhv+YNCgolVDXJclKrJJ3JBFBO/9N7kxicFQr+YQCCc3ByaVXYXtawz8Ic4tPUhmLVFld0jmI81BJftCYleNpj5I8cqr2G4bp0e2SVFkJClqNrJQlSlHyAfyhbiMgrSpYf2k0KUtLgBPtTUUOclKVUnDsPMkxagPZpKApbomCpClJCmaWUpUSgqLVEgFkkZJi+uT7OcoB1SyHSbcpAAUk9izg9ah0MaMUPxYt+yOSXPJS9GbJllCAC7gYJdir3iOjsLDwuzny9aALm+1n6wvryajMAcgFwD+G1vEMG8N4x5+qqOG+9482cfyS5Lo9TDDVM2U61KVXXY7AVNte4bqwcxtaTUk8t1OAbA3cOFMwOFPjeODVOJMdZ/Cs2ZMZAKZcsE1TAnmsFrKARdSmKlMLgXLDNIYnfx7B5EYqOx9OrMic4soJJYixBdt8O5Cg/gbiEODpWVrnzFEzAinm94gFABtYhyGbobpDO7x9CET00HkQBKJWRgkqrKse+ov44YQtxSbSppSg6bOLhT5duoVS2QG3jfnaqn2eZhi7+JHEuflVcDHhkP3Yt5NGGjRTxMP8uFktf2YJIBO7A2eOw4bJlLlVEj2rtMC1Uqkq/GkpIcEEK2vbaHE6lEmWKE8p91JAJIb3zUC5NuY7NTSnIxeO+2y0vKUdRRyw4upILMUkWBJIzYlmqbZ2O77RXUcWrTSiWmUlwopQ7LVT761HmUQSWB90E5LmFOI6lQ97mBq98AnqFA+8CUqQSQzkB9xAJgSHFaScj8puQxL8qmuxtsSDmLlKqs1Rxwvk0GVqBvdj8o0eE8XSCAVUquk5BG6FjukgeneOdXO+n38YHLVdx8P0gYpODtD5MUcipnd6yZKnMSlCjcqlFlJKj7ykEGqXUb8jh8hrHmeOaXS0mZImMoMDKpN7gOCWwCXYKBbMZ8yccE2748+2zQHUOSepJJPjc9usXnlUl0TxYXjfYXQE1pPQu9rEXGbbRvyU8qFfmDnvdn8Dn/Vue0vvCoWs/h93zG/O1KQlKipi3M4UQGLJCaQbdicjoRGKcLNE3tGxp9SwF7kD1xg2IIJcd4Qm6QCYlaEpKSllhSl2LAcoSQbJSgBThyDtY48/XuDfazdNu9+8M6HiKjSFKznzx8gH7RphmfGpGGfjNNuJuanWplyqE+8pJew5UklL2a23Y+IJy5Sw/8AqNqVLTOl+yUaVDmlzDalbF0kt7ptb8p/tAVzWonFCylSDLUlnSSbHqAcA2bI6WIATycX+pDeJJNOPs2dLPboQ1/P7+Bjd4VqUnkWklJsU7EG2dj+IO9xYpqjkdFMU4LEjPyv+8aakkqFRUGGD3FjfZsd7vYRPFlcFTR2fBbtDy5aErUEGpNRAPViR53BHkekZvENS6wAcHG1WxfqA4A79WMOeyCEEixNz4+Ds5t42jl5s8uXuXiV0/iVxY+XZ1Gi1QUWLXdnxb5W+kL6vWO7YNr9v1H1jETqmdzgkPZrMLXvffwis3UHq7B9rh2LEEvn59Ib5cUhlgXKzf4XqHSzkkfLYdSwYAlza5jT4VKlGYVTGNIKkosyylrOdg4Jznwfk+FTv6gYsI3p+nS4UMkAOb2GBlqX2wYWLXLlLZPLjrSG+Iax17qY5NnL9Lm/cnpYBox501zf6/WCBwkgVKAs5ezuwPf0JABjInzinIbx87dofLkczvHw8RlOopUFDIIIfs320a+p1CJiQoByCQUKdgoNY0kK6Oyt2uXAx+DyDPXSHSAeea5/pp3bYLNwLuXszEnX4hqEgAIFCJYpSBikC5xd1b7sS3Mw04MfGPJkfKfySS2KcMkezFSmE0qJsXADKKSHYAgqXZvxAhmMF1s9xa9/QDAf7cxz+s4isgc1nuPNxfte3eLy+IgFioAd3P8A9QTiEyZXKPFFMfjNS5S7GtUkpSk35ypJNsMxF9y/y6vHNzVG/wB+EdFq5ifZM5UVVVC4Dj3KXpV4kg9NjHPTEk/rE4Ro2Qlo6fh2h0aBTUnUTTfmCgkdPdOBksoE2xkbMrWypSAlwSxCjyoCUO6paEoNKaiA7XbJyI4OUpgdrMfUHfewbw8YKmcWuT4ZjZHKoroyT8dzdtmtruJpWbGp3Kjs528h92gKZ/T0jIC2NyD5weXN2DeZYY39D/uM07nK2XhjjCNI3f8A5zlFUtClgJSJqgaqQ/IaSKwAEgElwLXs1lcTqNS3YuwqIbsVNUWFukZKlJHMFBYBFlOCpqfwu9JuXd7EFjYaPDdQqxKlISxvLAS12AARYAlKyWAu3aHcpNU2TeOC2kYU3VLoSVElJTyksfEAnBBOBgmF1TDTUXZ2fZ8s+HZz/qEZswmXKBJYBTB7C4PzJPmYW1M5VKuY3zc3YlnjT+JWQ/O0jTTxBDsRVkOCQxuARbHY57QSWghiCL3GctcObO59Y55R+nyjZQf6av8AIf8AtDyxpISOVyezQSdlAgjY/LtaCyNFWWFL4AKgCX7K384XTYIboPnDEv3m/wAvhiIygqNCyMpNTSD1+3hdWsVSRUWIuHsbvjxvD3FphfJ5gCe56nrk+pjKH6xmNUdotLmqSQpJUkjBBI7O4Pc+sMTOI1FzbrSB2D23yTj5wkvEUhuxjseF8dStgCyxscltx33tcH1jR4zx5EySEKVTMSRSq4oya0lPOxwUhwLlIsEx87gkmYSbkllNe9unhF/yVExf4ZLJaZvafUAN7OYQWFyKb7+6pWGz4Y26nQ6gFKRMCFJBKQQkU7FQBACpZZrAZItueQ4bJSZqgQCOexA7xu6CcoaKUQSCSpyCXPMB8rRinVF8yCcT4szJQ4y6nd748BjHWOa1eoUllgBns4BHiAc/QjqIY16i5v8AhHyEZGsWSpnLdNtoGOK5F4pRjombqlL7+nwG3lFpfEFp6HsoBQ9DbrFp8oWsMdIquWPZksH8ItoY09DOUilXuvgj6d9/OOo4dxFEwALDkPklldCQLliz4cM8cNollsmzN2uY2tBNIBIJBfYtsqM8orkTyRuNmxxjVKpAQUy0tUl0hJYkvSlINIJcE7sbnA58z0u/tVJL3NJwQXuFO9yGZr3UAXja4yKlaUG4VW4N3bD9WjlpqQ67YB+YisKSTJ41caWju1/xAlUtMuUwSkYFwmw5Q3vWuVKuewcHmeLccSoFAJPVQuHG2fjHNqmF2cswttttEHMa5TtGbH48VPl9GijiagGSWJ/ELK3sDkAjPXe1oVB+/g0AMGG0Zzd7GlaxSi6lFRJySc+eIal6Urx8SGYXck22jMBjb0yyZZJJLkA9x0Pawt2EcuxJvitCa5ASWse6TUPhFFKvy4GSbAP16DMXUc9gW9QPlC2r9wf5GNCgqMryMqGSylXS4sHBIu5BZhcAP38YGjXpJb3eznsAL3f76CF+KH5J/wDWMtRt5j5RZYk0QeZxejovaFNLuxYh9xsfA/EQbUaxYlpLqCSo0gWfqQkWawD9oxRNJyTcXvlmZ+sX1U0+ylhywK2vhzdvQegiaxId5nR//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1.bp.blogspot.com/-UKmiKr1Mic8/ThSkL0izJTI/AAAAAAAADQI/17i2T0fnc7c/s1600/ang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067565"/>
            <a:ext cx="3600400" cy="2881716"/>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07974" y="3140968"/>
            <a:ext cx="4912097" cy="3816429"/>
          </a:xfrm>
          <a:prstGeom prst="rect">
            <a:avLst/>
          </a:prstGeom>
        </p:spPr>
        <p:txBody>
          <a:bodyPr wrap="square">
            <a:spAutoFit/>
          </a:bodyPr>
          <a:lstStyle/>
          <a:p>
            <a:pPr algn="ctr"/>
            <a:r>
              <a:rPr lang="es-CO" sz="2800" dirty="0"/>
              <a:t>Estos representan a los ángeles celestiales que ministran delante del Señor y cumplen siempre su voluntad. Los ángeles desempeñan una parte importante en el juicio. Son simultáneamente “ministros y testigos”</a:t>
            </a:r>
            <a:r>
              <a:rPr lang="es-CO" sz="2800" dirty="0">
                <a:solidFill>
                  <a:srgbClr val="FF0000"/>
                </a:solidFill>
              </a:rPr>
              <a:t> (CS 533). </a:t>
            </a:r>
          </a:p>
          <a:p>
            <a:r>
              <a:rPr lang="es-CO" dirty="0">
                <a:solidFill>
                  <a:srgbClr val="FF0000"/>
                </a:solidFill>
              </a:rPr>
              <a:t>   </a:t>
            </a:r>
          </a:p>
        </p:txBody>
      </p:sp>
      <p:sp>
        <p:nvSpPr>
          <p:cNvPr id="7" name="6 Rectángulo"/>
          <p:cNvSpPr/>
          <p:nvPr/>
        </p:nvSpPr>
        <p:spPr>
          <a:xfrm>
            <a:off x="5220072" y="5949281"/>
            <a:ext cx="3600400" cy="923330"/>
          </a:xfrm>
          <a:prstGeom prst="rect">
            <a:avLst/>
          </a:prstGeom>
        </p:spPr>
        <p:txBody>
          <a:bodyPr wrap="square">
            <a:spAutoFit/>
          </a:bodyPr>
          <a:lstStyle/>
          <a:p>
            <a:pPr algn="ctr"/>
            <a:r>
              <a:rPr lang="es-CO" dirty="0"/>
              <a:t> </a:t>
            </a:r>
            <a:r>
              <a:rPr lang="es-CO" b="1" dirty="0">
                <a:solidFill>
                  <a:srgbClr val="FF0000"/>
                </a:solidFill>
              </a:rPr>
              <a:t>A Daniel se le muestra el juicio final en sus dos aspectos: </a:t>
            </a:r>
            <a:r>
              <a:rPr lang="es-CO" b="1" u="sng" dirty="0">
                <a:solidFill>
                  <a:srgbClr val="FF0000"/>
                </a:solidFill>
              </a:rPr>
              <a:t>investigador y ejecutivo</a:t>
            </a:r>
            <a:r>
              <a:rPr lang="es-CO" b="1" dirty="0">
                <a:solidFill>
                  <a:srgbClr val="FF0000"/>
                </a:solidFill>
              </a:rPr>
              <a:t>. </a:t>
            </a:r>
          </a:p>
        </p:txBody>
      </p:sp>
    </p:spTree>
    <p:extLst>
      <p:ext uri="{BB962C8B-B14F-4D97-AF65-F5344CB8AC3E}">
        <p14:creationId xmlns:p14="http://schemas.microsoft.com/office/powerpoint/2010/main" val="1164607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wheel(1)">
                                      <p:cBhvr>
                                        <p:cTn id="14" dur="2000"/>
                                        <p:tgtEl>
                                          <p:spTgt spid="1030"/>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anim calcmode="lin" valueType="num">
                                      <p:cBhvr>
                                        <p:cTn id="33"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4" dur="5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5"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186808" cy="3051422"/>
          </a:xfrm>
        </p:spPr>
        <p:txBody>
          <a:bodyPr>
            <a:normAutofit fontScale="92500" lnSpcReduction="10000"/>
          </a:bodyPr>
          <a:lstStyle/>
          <a:p>
            <a:pPr marL="0" indent="0" algn="ctr">
              <a:buNone/>
            </a:pPr>
            <a:r>
              <a:rPr lang="es-CO" dirty="0"/>
              <a:t>Durante el juicio investigador se examinarán los registros de todos aquellos que en un tiempo u otro han profesado lealtad a Cristo</a:t>
            </a:r>
            <a:r>
              <a:rPr lang="es-CO" dirty="0" smtClean="0"/>
              <a:t>. </a:t>
            </a:r>
            <a:endParaRPr lang="es-CO" dirty="0"/>
          </a:p>
        </p:txBody>
      </p:sp>
      <p:pic>
        <p:nvPicPr>
          <p:cNvPr id="1026" name="Picture 2" descr="http://t0.gstatic.com/images?q=tbn:ANd9GcRMaUwTFv3DwrJrOcIn2LHZMFJ09X8PTbgVsXYd6xP77Wl0q8S1g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60648"/>
            <a:ext cx="2664296" cy="2592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308304" y="476672"/>
            <a:ext cx="1835696" cy="2246769"/>
          </a:xfrm>
          <a:prstGeom prst="rect">
            <a:avLst/>
          </a:prstGeom>
        </p:spPr>
        <p:txBody>
          <a:bodyPr wrap="square">
            <a:spAutoFit/>
          </a:bodyPr>
          <a:lstStyle/>
          <a:p>
            <a:pPr algn="ctr"/>
            <a:endParaRPr lang="es-CO" sz="2000" dirty="0"/>
          </a:p>
          <a:p>
            <a:pPr algn="ctr"/>
            <a:r>
              <a:rPr lang="es-CO" sz="2000" b="1" dirty="0" smtClean="0"/>
              <a:t>Recuerda </a:t>
            </a:r>
            <a:r>
              <a:rPr lang="es-CO" sz="2000" b="1" dirty="0"/>
              <a:t>que el juicio comienza por la </a:t>
            </a:r>
            <a:r>
              <a:rPr lang="es-CO" sz="2000" b="1" dirty="0" smtClean="0"/>
              <a:t>iglesia</a:t>
            </a:r>
          </a:p>
          <a:p>
            <a:r>
              <a:rPr lang="es-CO" sz="2000" b="1" dirty="0" smtClean="0">
                <a:solidFill>
                  <a:srgbClr val="FF0000"/>
                </a:solidFill>
              </a:rPr>
              <a:t>Lea 1:Ped.4:17.</a:t>
            </a:r>
            <a:endParaRPr lang="es-CO" sz="2000" b="1" dirty="0">
              <a:solidFill>
                <a:srgbClr val="FF0000"/>
              </a:solidFill>
            </a:endParaRPr>
          </a:p>
          <a:p>
            <a:r>
              <a:rPr lang="es-CO" sz="2000" dirty="0"/>
              <a:t>  </a:t>
            </a:r>
          </a:p>
        </p:txBody>
      </p:sp>
      <p:sp>
        <p:nvSpPr>
          <p:cNvPr id="4" name="3 Rectángulo"/>
          <p:cNvSpPr/>
          <p:nvPr/>
        </p:nvSpPr>
        <p:spPr>
          <a:xfrm>
            <a:off x="323528" y="3429000"/>
            <a:ext cx="8640960" cy="1384995"/>
          </a:xfrm>
          <a:prstGeom prst="rect">
            <a:avLst/>
          </a:prstGeom>
        </p:spPr>
        <p:txBody>
          <a:bodyPr wrap="square">
            <a:spAutoFit/>
          </a:bodyPr>
          <a:lstStyle/>
          <a:p>
            <a:pPr algn="ctr"/>
            <a:r>
              <a:rPr lang="es-CO" sz="2800" i="1" dirty="0">
                <a:solidFill>
                  <a:srgbClr val="FF0000"/>
                </a:solidFill>
              </a:rPr>
              <a:t>Y según lo dice </a:t>
            </a:r>
            <a:r>
              <a:rPr lang="es-CO" sz="2800" i="1" u="sng" dirty="0">
                <a:solidFill>
                  <a:srgbClr val="FF0000"/>
                </a:solidFill>
              </a:rPr>
              <a:t>Ezequiel 9:6</a:t>
            </a:r>
            <a:r>
              <a:rPr lang="es-CO" sz="2800" i="1" dirty="0">
                <a:solidFill>
                  <a:srgbClr val="FF0000"/>
                </a:solidFill>
              </a:rPr>
              <a:t>.el Juicio </a:t>
            </a:r>
            <a:r>
              <a:rPr lang="es-CO" sz="2800" i="1" dirty="0" smtClean="0">
                <a:solidFill>
                  <a:srgbClr val="FF0000"/>
                </a:solidFill>
              </a:rPr>
              <a:t>comienza </a:t>
            </a:r>
            <a:r>
              <a:rPr lang="es-CO" sz="2800" i="1" dirty="0">
                <a:solidFill>
                  <a:srgbClr val="FF0000"/>
                </a:solidFill>
              </a:rPr>
              <a:t>desde el </a:t>
            </a:r>
            <a:r>
              <a:rPr lang="es-CO" sz="2800" i="1" dirty="0" smtClean="0">
                <a:solidFill>
                  <a:srgbClr val="FF0000"/>
                </a:solidFill>
              </a:rPr>
              <a:t>«Santuario</a:t>
            </a:r>
            <a:r>
              <a:rPr lang="es-CO" sz="2800" i="1" dirty="0">
                <a:solidFill>
                  <a:srgbClr val="FF0000"/>
                </a:solidFill>
              </a:rPr>
              <a:t>, desde los ancianos que estaban ante el templo</a:t>
            </a:r>
            <a:r>
              <a:rPr lang="es-CO" sz="2800" i="1" dirty="0" smtClean="0">
                <a:solidFill>
                  <a:srgbClr val="FF0000"/>
                </a:solidFill>
              </a:rPr>
              <a:t>». </a:t>
            </a:r>
            <a:endParaRPr lang="es-CO" sz="2800" i="1" dirty="0">
              <a:solidFill>
                <a:srgbClr val="FF0000"/>
              </a:solidFill>
            </a:endParaRPr>
          </a:p>
        </p:txBody>
      </p:sp>
      <p:sp>
        <p:nvSpPr>
          <p:cNvPr id="5" name="4 Rectángulo"/>
          <p:cNvSpPr/>
          <p:nvPr/>
        </p:nvSpPr>
        <p:spPr>
          <a:xfrm>
            <a:off x="3203848" y="4941168"/>
            <a:ext cx="5652120" cy="1938992"/>
          </a:xfrm>
          <a:prstGeom prst="rect">
            <a:avLst/>
          </a:prstGeom>
        </p:spPr>
        <p:txBody>
          <a:bodyPr wrap="square">
            <a:spAutoFit/>
          </a:bodyPr>
          <a:lstStyle/>
          <a:p>
            <a:r>
              <a:rPr lang="es-CO" sz="2400" dirty="0"/>
              <a:t>La investigación no se hace para informar a Dios ni a Cristo, sino para informar al universo en general, para que al aceptar a algunos y rechazar a otros, Dios sea vindicado. </a:t>
            </a:r>
          </a:p>
        </p:txBody>
      </p:sp>
      <p:pic>
        <p:nvPicPr>
          <p:cNvPr id="6" name="Picture 2" descr="http://t2.gstatic.com/images?q=tbn:ANd9GcTQY4txyWWsCChmbcTjzIHVKFuRhmkGBP-3En9sjbUeshlP5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4813996"/>
            <a:ext cx="2705100" cy="1939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84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randombar(horizontal)">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5"/>
            <a:ext cx="6048672" cy="2664296"/>
          </a:xfrm>
        </p:spPr>
        <p:txBody>
          <a:bodyPr>
            <a:normAutofit fontScale="92500" lnSpcReduction="20000"/>
          </a:bodyPr>
          <a:lstStyle/>
          <a:p>
            <a:pPr marL="0" indent="0">
              <a:buNone/>
            </a:pPr>
            <a:r>
              <a:rPr lang="es-CO" dirty="0" smtClean="0"/>
              <a:t>Satanás </a:t>
            </a:r>
            <a:r>
              <a:rPr lang="es-CO" dirty="0"/>
              <a:t>pretende que todos los hombres son legalmente sus súbditos. Acusa delante de Dios a aquellos por quienes Jesús intercede en el juicio; pero Jesús alega el arrepentimiento y la fe de los acusados. </a:t>
            </a:r>
          </a:p>
        </p:txBody>
      </p:sp>
      <p:sp>
        <p:nvSpPr>
          <p:cNvPr id="2" name="1 Rectángulo"/>
          <p:cNvSpPr/>
          <p:nvPr/>
        </p:nvSpPr>
        <p:spPr>
          <a:xfrm>
            <a:off x="2814117" y="3356992"/>
            <a:ext cx="6150371" cy="3539430"/>
          </a:xfrm>
          <a:prstGeom prst="rect">
            <a:avLst/>
          </a:prstGeom>
        </p:spPr>
        <p:txBody>
          <a:bodyPr wrap="square">
            <a:spAutoFit/>
          </a:bodyPr>
          <a:lstStyle/>
          <a:p>
            <a:r>
              <a:rPr lang="es-CO" sz="2800" dirty="0"/>
              <a:t>Como resultado del juicio se confecciona un registro de los que serán ciudadanos del futuro reino de Cristo. Ese registro incluye los nombres de hombres y mujeres de toda nación, tribu, lengua y pueblo. Juan habla de los redimidos en la tierra nueva como de “las naciones” de los salvos </a:t>
            </a:r>
            <a:r>
              <a:rPr lang="es-CO" sz="2800" dirty="0">
                <a:solidFill>
                  <a:srgbClr val="FF0000"/>
                </a:solidFill>
              </a:rPr>
              <a:t>(Rev_21:24</a:t>
            </a:r>
          </a:p>
        </p:txBody>
      </p:sp>
      <p:pic>
        <p:nvPicPr>
          <p:cNvPr id="2050" name="Picture 2" descr="http://1.bp.blogspot.com/-zfDSGARE1LE/Tlr88TSJdhI/AAAAAAAAAC0/pfEJf60qarc/s1600/satanas+acusando.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09328"/>
            <a:ext cx="2195736" cy="261561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Si3RXdosTQWgUjJpqVtY1YGzm1KLTAEA-Rfv2GBrh489jluNyf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356992"/>
            <a:ext cx="2490589" cy="3254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84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wipe(down)">
                                      <p:cBhvr>
                                        <p:cTn id="12"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552728"/>
          </a:xfrm>
        </p:spPr>
        <p:txBody>
          <a:bodyPr>
            <a:normAutofit fontScale="77500" lnSpcReduction="20000"/>
          </a:bodyPr>
          <a:lstStyle/>
          <a:p>
            <a:pPr marL="0" indent="0" algn="ctr">
              <a:buNone/>
            </a:pPr>
            <a:r>
              <a:rPr lang="es-CO" dirty="0"/>
              <a:t> </a:t>
            </a:r>
            <a:r>
              <a:rPr lang="es-CO" dirty="0" smtClean="0"/>
              <a:t> </a:t>
            </a:r>
            <a:r>
              <a:rPr lang="es-CO" sz="3600" dirty="0" smtClean="0"/>
              <a:t> «</a:t>
            </a:r>
            <a:r>
              <a:rPr lang="es-CO" sz="3600" b="1" dirty="0" smtClean="0"/>
              <a:t>Los </a:t>
            </a:r>
            <a:r>
              <a:rPr lang="es-CO" sz="3600" b="1" dirty="0"/>
              <a:t>libros fueron </a:t>
            </a:r>
            <a:r>
              <a:rPr lang="es-CO" sz="3600" b="1" dirty="0" smtClean="0"/>
              <a:t>abiertos»</a:t>
            </a:r>
            <a:r>
              <a:rPr lang="es-CO" sz="3600" dirty="0">
                <a:solidFill>
                  <a:srgbClr val="FF0000"/>
                </a:solidFill>
              </a:rPr>
              <a:t> </a:t>
            </a:r>
            <a:r>
              <a:rPr lang="es-CO" sz="3600" dirty="0" smtClean="0"/>
              <a:t>dice</a:t>
            </a:r>
            <a:r>
              <a:rPr lang="es-CO" sz="3600" dirty="0" smtClean="0">
                <a:solidFill>
                  <a:srgbClr val="FF0000"/>
                </a:solidFill>
              </a:rPr>
              <a:t> Dan.7:10.</a:t>
            </a:r>
          </a:p>
          <a:p>
            <a:pPr marL="0" indent="0" algn="ctr">
              <a:buNone/>
            </a:pPr>
            <a:r>
              <a:rPr lang="es-CO" b="1" dirty="0" smtClean="0">
                <a:solidFill>
                  <a:srgbClr val="FF0000"/>
                </a:solidFill>
              </a:rPr>
              <a:t>¿Cuáles son los «libros»?</a:t>
            </a:r>
            <a:r>
              <a:rPr lang="es-CO" b="1" dirty="0" smtClean="0"/>
              <a:t> </a:t>
            </a:r>
            <a:endParaRPr lang="es-CO" b="1" dirty="0"/>
          </a:p>
          <a:p>
            <a:pPr marL="0" indent="0" algn="ctr">
              <a:buNone/>
            </a:pPr>
            <a:r>
              <a:rPr lang="es-CO" dirty="0" smtClean="0"/>
              <a:t> La </a:t>
            </a:r>
            <a:r>
              <a:rPr lang="es-CO" dirty="0"/>
              <a:t>siguiente enumeración aparece en </a:t>
            </a:r>
            <a:r>
              <a:rPr lang="es-CO" dirty="0">
                <a:solidFill>
                  <a:srgbClr val="FF0000"/>
                </a:solidFill>
              </a:rPr>
              <a:t>CS 533-535:</a:t>
            </a:r>
            <a:r>
              <a:rPr lang="es-CO" dirty="0"/>
              <a:t> </a:t>
            </a:r>
            <a:endParaRPr lang="es-CO" dirty="0" smtClean="0"/>
          </a:p>
          <a:p>
            <a:pPr marL="0" indent="0">
              <a:buNone/>
            </a:pPr>
            <a:endParaRPr lang="es-CO" dirty="0" smtClean="0"/>
          </a:p>
          <a:p>
            <a:pPr marL="0" indent="0">
              <a:buNone/>
            </a:pPr>
            <a:r>
              <a:rPr lang="es-CO" sz="3400" b="1" dirty="0" smtClean="0">
                <a:solidFill>
                  <a:srgbClr val="FF0000"/>
                </a:solidFill>
              </a:rPr>
              <a:t>1)</a:t>
            </a:r>
            <a:r>
              <a:rPr lang="es-CO" dirty="0" smtClean="0"/>
              <a:t>. El </a:t>
            </a:r>
            <a:r>
              <a:rPr lang="es-CO" dirty="0"/>
              <a:t>libro de la vida, donde se registran los nombres de todos aquellos que han aceptado servir a Dios</a:t>
            </a:r>
            <a:r>
              <a:rPr lang="es-CO" dirty="0" smtClean="0"/>
              <a:t>.</a:t>
            </a:r>
          </a:p>
          <a:p>
            <a:pPr marL="0" indent="0">
              <a:buNone/>
            </a:pPr>
            <a:r>
              <a:rPr lang="es-CO" b="1" dirty="0" smtClean="0">
                <a:solidFill>
                  <a:srgbClr val="FF0000"/>
                </a:solidFill>
              </a:rPr>
              <a:t>2)</a:t>
            </a:r>
            <a:r>
              <a:rPr lang="es-CO" dirty="0" smtClean="0"/>
              <a:t>. El </a:t>
            </a:r>
            <a:r>
              <a:rPr lang="es-CO" dirty="0"/>
              <a:t>libro de memoria, un registro de las buenas obras de los santos. </a:t>
            </a:r>
            <a:endParaRPr lang="es-CO" dirty="0" smtClean="0"/>
          </a:p>
          <a:p>
            <a:pPr marL="0" indent="0">
              <a:buNone/>
            </a:pPr>
            <a:r>
              <a:rPr lang="es-CO" dirty="0" smtClean="0">
                <a:solidFill>
                  <a:srgbClr val="FF0000"/>
                </a:solidFill>
              </a:rPr>
              <a:t>3)</a:t>
            </a:r>
            <a:r>
              <a:rPr lang="es-CO" dirty="0" smtClean="0"/>
              <a:t>. </a:t>
            </a:r>
            <a:r>
              <a:rPr lang="es-CO" dirty="0"/>
              <a:t>Un registro de los pecados de los hombres</a:t>
            </a:r>
            <a:r>
              <a:rPr lang="es-CO" dirty="0" smtClean="0"/>
              <a:t>.</a:t>
            </a:r>
          </a:p>
          <a:p>
            <a:pPr marL="0" indent="0">
              <a:buNone/>
            </a:pPr>
            <a:endParaRPr lang="es-CO" dirty="0"/>
          </a:p>
          <a:p>
            <a:pPr marL="0" indent="0" algn="ctr">
              <a:buNone/>
            </a:pPr>
            <a:r>
              <a:rPr lang="es-CO" dirty="0" smtClean="0"/>
              <a:t> </a:t>
            </a:r>
            <a:r>
              <a:rPr lang="es-CO" dirty="0"/>
              <a:t>Al comentar una visión de la fase ejecutiva del juicio, </a:t>
            </a:r>
            <a:r>
              <a:rPr lang="es-CO" i="1" u="sng" dirty="0"/>
              <a:t>al final de los 1.000 años</a:t>
            </a:r>
            <a:r>
              <a:rPr lang="es-CO" dirty="0"/>
              <a:t>, se hace la siguiente clasificación: </a:t>
            </a:r>
            <a:endParaRPr lang="es-CO" dirty="0" smtClean="0"/>
          </a:p>
          <a:p>
            <a:pPr marL="0" indent="0">
              <a:buNone/>
            </a:pPr>
            <a:endParaRPr lang="es-CO" dirty="0" smtClean="0"/>
          </a:p>
          <a:p>
            <a:pPr marL="0" indent="0">
              <a:buNone/>
            </a:pPr>
            <a:r>
              <a:rPr lang="es-CO" b="1" dirty="0" smtClean="0">
                <a:solidFill>
                  <a:srgbClr val="FF0000"/>
                </a:solidFill>
              </a:rPr>
              <a:t>1)</a:t>
            </a:r>
            <a:r>
              <a:rPr lang="es-CO" dirty="0" smtClean="0"/>
              <a:t>. </a:t>
            </a:r>
            <a:r>
              <a:rPr lang="es-CO" dirty="0"/>
              <a:t>El libro de la vida que registra las buenas obras de los santos. </a:t>
            </a:r>
            <a:endParaRPr lang="es-CO" dirty="0" smtClean="0"/>
          </a:p>
          <a:p>
            <a:pPr marL="0" indent="0">
              <a:buNone/>
            </a:pPr>
            <a:r>
              <a:rPr lang="es-CO" b="1" dirty="0" smtClean="0">
                <a:solidFill>
                  <a:srgbClr val="FF0000"/>
                </a:solidFill>
              </a:rPr>
              <a:t>2)</a:t>
            </a:r>
            <a:r>
              <a:rPr lang="es-CO" dirty="0" smtClean="0"/>
              <a:t>. </a:t>
            </a:r>
            <a:r>
              <a:rPr lang="es-CO" dirty="0"/>
              <a:t>El libro de la muerte que consigna las malas obras de los impenitentes. </a:t>
            </a:r>
            <a:endParaRPr lang="es-CO" dirty="0" smtClean="0"/>
          </a:p>
          <a:p>
            <a:pPr marL="0" indent="0">
              <a:buNone/>
            </a:pPr>
            <a:r>
              <a:rPr lang="es-CO" b="1" dirty="0" smtClean="0">
                <a:solidFill>
                  <a:srgbClr val="FF0000"/>
                </a:solidFill>
              </a:rPr>
              <a:t>3)</a:t>
            </a:r>
            <a:r>
              <a:rPr lang="es-CO" dirty="0" smtClean="0"/>
              <a:t>. </a:t>
            </a:r>
            <a:r>
              <a:rPr lang="es-CO" dirty="0"/>
              <a:t>El libro de los estatutos, la Biblia, según cuyas normas los hombres son juzgados. </a:t>
            </a:r>
            <a:r>
              <a:rPr lang="es-CO" dirty="0">
                <a:solidFill>
                  <a:srgbClr val="FF0000"/>
                </a:solidFill>
              </a:rPr>
              <a:t>(PE 52). </a:t>
            </a:r>
          </a:p>
          <a:p>
            <a:endParaRPr lang="es-CO" dirty="0"/>
          </a:p>
        </p:txBody>
      </p:sp>
    </p:spTree>
    <p:extLst>
      <p:ext uri="{BB962C8B-B14F-4D97-AF65-F5344CB8AC3E}">
        <p14:creationId xmlns:p14="http://schemas.microsoft.com/office/powerpoint/2010/main" val="267001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10" end="1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11" end="11"/>
                                            </p:txEl>
                                          </p:spTgt>
                                        </p:tgtEl>
                                        <p:attrNameLst>
                                          <p:attrName>style.visibility</p:attrName>
                                        </p:attrNameLst>
                                      </p:cBhvr>
                                      <p:to>
                                        <p:strVal val="visible"/>
                                      </p:to>
                                    </p:set>
                                    <p:anim calcmode="lin" valueType="num">
                                      <p:cBhvr>
                                        <p:cTn id="71"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11" end="1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 calcmode="lin" valueType="num">
                                      <p:cBhvr>
                                        <p:cTn id="79"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843808" y="2852936"/>
            <a:ext cx="6258306" cy="3888432"/>
          </a:xfrm>
        </p:spPr>
        <p:txBody>
          <a:bodyPr>
            <a:normAutofit fontScale="85000" lnSpcReduction="20000"/>
          </a:bodyPr>
          <a:lstStyle/>
          <a:p>
            <a:pPr marL="0" indent="0">
              <a:buNone/>
            </a:pPr>
            <a:r>
              <a:rPr lang="es-CO" dirty="0" smtClean="0"/>
              <a:t>Satanás </a:t>
            </a:r>
            <a:r>
              <a:rPr lang="es-CO" dirty="0"/>
              <a:t>ha cegado los ojos de ellos y ha confundido su entendimiento, así como confundió y cegó a Adán y a Eva y los indujo a la transgresión.  La ley de Jehová es grande así como su autor es grande.  En el juicio será reconocida como santa, justa y buena en todos sus requerimientos.  Los que quebrantan esa ley, comprenderán que tienen una seria cuenta que arreglar con Dios, pues las exigencias de Dios son decisivas </a:t>
            </a:r>
            <a:r>
              <a:rPr lang="es-CO" dirty="0">
                <a:solidFill>
                  <a:srgbClr val="FF0000"/>
                </a:solidFill>
              </a:rPr>
              <a:t>(RH 7-5-1901).</a:t>
            </a:r>
          </a:p>
          <a:p>
            <a:endParaRPr lang="es-CO" dirty="0"/>
          </a:p>
        </p:txBody>
      </p:sp>
      <p:sp>
        <p:nvSpPr>
          <p:cNvPr id="4" name="3 Rectángulo"/>
          <p:cNvSpPr/>
          <p:nvPr/>
        </p:nvSpPr>
        <p:spPr>
          <a:xfrm>
            <a:off x="179511" y="260648"/>
            <a:ext cx="6120679" cy="1938992"/>
          </a:xfrm>
          <a:prstGeom prst="rect">
            <a:avLst/>
          </a:prstGeom>
        </p:spPr>
        <p:txBody>
          <a:bodyPr wrap="square">
            <a:spAutoFit/>
          </a:bodyPr>
          <a:lstStyle/>
          <a:p>
            <a:r>
              <a:rPr lang="es-CO" sz="2400" dirty="0"/>
              <a:t>cuando comience el juicio y todos sean juzgados por las cosas escritas en los libros, la autoridad de la ley de Dios será considerada en una luz completamente diferente de la que ahora existe en el mundo cristiano.  </a:t>
            </a:r>
          </a:p>
        </p:txBody>
      </p:sp>
      <p:sp>
        <p:nvSpPr>
          <p:cNvPr id="5" name="AutoShape 2" descr="data:image/jpeg;base64,/9j/4AAQSkZJRgABAQAAAQABAAD/2wCEAAkGBhQRERQUExQWFRUWGRoZFRgXGB4cHBgbHBwYHBwaIBcXHCYeHBojHhsYIC8gJCcpLC0tFx8xNTAqNSYrLCkBCQoKDgwOGg8PGikkHBwsLCwsKSwpKSksLCwqLCkpLC0sLCkpKSkpLyksLCwsKSwpLCwpLCksKSksLCkpKSwpLP/AABEIAM8A8wMBIgACEQEDEQH/xAAcAAABBQEBAQAAAAAAAAAAAAAFAAEDBAYHAgj/xABREAACAQIDBAUGCAoHBwQDAAABAhEAAwQSIQUiMUEGE1FhcQcyQoGRoRQjUmKSscHRFSRDU3JzgqKy4TNjs8LS0/AWJTRUg5PxF0Sj4zXD4v/EABgBAQEBAQEAAAAAAAAAAAAAAAABAgME/8QAKREBAAIBAwIFBAMBAAAAAAAAAAERAiFB8BIxUWGRodETseHxAyLBUv/aAAwDAQACEQMRAD8A7jSpUqBUqVZ/pj0sXA2p0a6+lpO0/KPzR79BzoCe0tt2MOJvXUTsDHU+C8T6hWM2n5X7IJXDWnvHhmbcT3gsfCBWKuYQujX77Zr10tGY6zJGg7ojsHAcKmwOyXKiLQGnF9APAHWtUltPY25tPEMsXLVnNwCoGA48SwY++ruD6YXcE9y1tBw5ydZadF87Ug24CgZtJE98nhQm3gruUBr7DKN0W90Dvni2vbXvaGNwuJVPhuZb1qRCzDzGu6DumAY0jWg8P0px11OvF9cOjsert5EaF7ZYT6+fcIoHtjb2Mdwp2jcGXVSltbYJ4a9WRI7jI7qLW0+EtmYfErPVrETynwHKpm2LZI8wDwn76D30Z6fY7ITdw5xVtGym5ZAD8JnJ6WnYBW32H0qw+LkWn3wJa2wKuvija+sSKxOzjewn9CVdJJ6txHHjDDn40SuPb2hEZsPirW8raZ07wfTQ8COEdlQbulWV6KdMuuc4bEAJiVmI8y8BxdCefMrxHhw1VRSpUqVAqVKhfSDb6YS2GYM7uclq2glrjngoH1ngBQWNqbWtYa2bl5wi8JPM9gA1J7hWMx3lBv35XBWQF1+NvH6rY1Pv8Kzu3LWIxBuXsU2VkIVEGq2807i/KeOJGunZFe9nYC6LYWRaXnAlzP1VaQCxWNxN271j4m8LindYNlCmdcoBgCOwCeyitzH3mZFXaOJhiQxLjdECDugc59lF8Psi0g80E8y2p9/2V4xuyEdCAArciBGvq5VULDeUi9Yw93D3wXxaQlpxqLk6Bie0Ahp9LTgZqbZGzsXcVp2jdDLyjNw8W4Vj7+GvBwxBLJoCUkiOHAQY5VoNmbGIQM7OLh1kMQV9nvoo1Z6VY/DmLiW8WoPnW9xz6hoT3BaK7P8AKfg3bJdZsPc4Fby5YP6QlR6yKzuCF7DkFCt1QZyvunT5w+2hvSvanXz1uHJB4BoOXwuDX2UHXrV0MoZSGUiQQZBB4EEcRXuuReT/AKSXdnMmGxeZcPe3rDv6Gbv5IZ17CZ4Ex12sqVKlSoFSpUqBUqVVdqbTt4a09262VEEk/UAOZJ0A5zQVOknSK3gbDXrnLRVHF25KPv5AE1zPDYW9czbRx3nXI6m32D0QqnhpMdgljJNRY7adzHXVxt1QbFu4FS0dQo0MmOJ1Unt4cAKL/CmxdwX7ghV0sp2Dm3if9cBVQ2BwhG+4GdvYg5KOwD66ummpTWkKkRT1SuYZziEuA/Fi2ylcx1YspBy8DADCeOtWIFylSp6BVBicKHgglXXVXHFf5d1T0qgoYbZJvWrjIYxeGcXLZHAkaiPmuMykV0LYG2FxeHt3l0zDUfJYaMp8DWDuXzZu27o4H4u4O1WOh9TQal6L7dTD402sw6rEww7Eu8I8G4etakq6PSpUqypVzK30jTE4+9iiwNnCo9vDDtP5S6O9tFHdFHvKNt1rVgYe0Yv4k5F+ah0Zu7jHrJ5Vh7OxUt31s2zuKi5/nZSdT4mKsIM2ka4wu3fOOqr6NsHkB8rtPGrRp6atIVKnpVQqYVS2vibltVa0oY51VgQScrHLIgjgSCe6auirWlh5ry6BgQRIOhHbT09QZXbWBuXOrwzNNufiyePYBPdJ0761fQLpS9q4cBi230MWHPB15LJ/d9nECauNwguplOh4qeYPI1ktq2Wu3Cr6XQAFYGIYEnN3zI+ysq7zSrC+Tfp38LQWL5jEINCfyqj0v0xzHrHON1WVKlSpUCrnPlnuE2cOg53GY/srH96ujVw3p50huYjGXAxHV2Ha3bUdxhie0kj3CrCSN7LwJtbHbPul2ZkB5hsgXTvAnwqxfwTNly3Wt5QBCgGeHb4R668306++cxJS2qZFPCSOPu+qpm2hbD5C655jLOsmDEese0VvG9hXu7OuHNGIcTMaAxObTXskfQHaZe1s+4CJvuwBkgquuoMGOWhH7VextezGbrFgQCZ7RI9o1r0Np2pI6xJHHXtbIP3t3xrf9vD2FZdl3f8Amrh/ZXu/166TWiIT4VvTrOXMZUACJmdCw9fGrDbWswD1iQQCDOkGYM9hhvYaGXsLZN/rzeAIdGyxpNtGSJ48Ls+sVqLnv9hcGzbmn4zc9i66ATr7fWa9fg+5mJ+ENBJgZRCzmgDwzCJnzB4VKNqWj+UXgDx5EhQfCSB416faNsKHNxQpmGnQxM6+o+w1m8uQIV2e4IPXuYMkQIPHTw19wrwNmXcmX4TcmQc2VZ4REcInXtqdtq2gSpuICNSCdaS7VtEwLikmANeMzHtgx2xT+3h7BtqWpsOOJCz7NfsrF7QwxNt2UEdWFOYGIiJ7/SBnurfOkgjtBHt0oHhdj5rF9yPOw1wA8swWPrX3VzR0joftn4XgrF6ZZlAf9Nd1v3gT66M1znyJYzNhLyH0buYeDIv2qa3u0sT1Vm5c+QjN9EE/ZWGnG+ke1Df2jdurvBDktjuXd08Tmb11e2Cc9y5cPEhR7f8AwKyOxbjMTGpIAra9H7GW208cxH0QB9c1tlb2niLiWy1pOsaRu93Ohz7TxIBIw09gzd6/YTr8w9oq5j9mtcYMt10gQAvCZmSJE9kVWTZDojTiHIyuJgyJKtPnHUZSPBj411x6a1/1Vq3jbhIHVMAbhUk8kyyrnxMCOWvZUCY7EFCepGbdyiTBkqDJ5ZQWJ/RqrhrSplZsQ75YDAh97rQMkwZB7Oye2ocPibCoAcS5nK2Yh5+LW2X4zowEkf1h41rpjaPaRaubWxM6YUkePziPXuw3rq3h8ZdOTNaiQ5YaypWMo/aBPsoSbKKg/G3A3VJhpJa2jDifm59ZAzMD2VLfy3A5GJdVG+YRpAuAZdZ7gRA01041Zxjw9pF4Y6+cnxMBlUtxlWIbMPUQvqYGor2076lgMOTDMFIJ3hDFT64UR86hee3pONuagkbrCQw498cdZ0A7DN8YUYhiyYh9ArCARlzKyg6nnBPDivfScYjvHtImwu075cB8OUXWSJaNBHDtM+ymv2/xxABJYCPae3uFel2IwEde53lbWeSsuXRpgyDx9EV6xWzQLEFmZrakq5O9pJEnn/Ka5Z1sM10asvhtq4YOMrC6FHeHDKCO0EGu+Vwbp5jnYYO4pKuA0MNDKm2ZntB1rr3QvarYnA2Ltwy7KQ5AiWUlSYHCYmuUkDdKlSqKVfPGD2Y+Kxj2xqXuvmPYM5ljXaeneOuWNn4m5aOV1TRuY1AJHeATB7a5F5LLjfDBxgqcx7ANdT6qsJLYC4rX73V+YuS2D2lAQY7qGXdp27kNZuWxBGZmtknekLBK6azrV/ZEdUI4EtHfvNr7KFi4zMoGIvDNl/IjSWbQnlEAHskert/HHOQI0xCsrRdtESsDqNOLwIK66Ar3ZT20z462UkXLKnMSW6kmVJaBlK8QcuvzSedTYXFt5pu3WOYCWswN0sTOo0aInwivN3Fk21Iu3wdFkWdSWlgcvaAMp7xXXfnwPTXwFRzctZJUMepknLmLiIlZMxPA+OsVvEDOVa7aJXeYCxG6ol/R4lcvD5POmTGGSeuvAa6GyPSQkaz6MaT6RANWL20vMbNeABIZRZO9kKsZBMiV3dDzPYIVzkCu2JUSWu2SA+U/E8iQQvm9i3BPa3dr7bFqA83beWcsGzoGbfSd3XcmePI6cKnw5YHKb9xiSoE2xAgC5yMQy7kk8ZAqr8PML8bf0gt8Su8GykcDpoRPZrwp35+BIbwZWIuWTDwzGzpDyirqNTmBk9gIPAmlg9oWgc7XbRQiQBahvPYqZCg6BTy466SJdcSWWRdvbouMR1QlhIUCCeKzIHMa60nxJyT1l/Q3ASLQk6ZhAJ4KAY4zMHvVtz7A7ZvBlDKZDCQe40rTk4K7bHFblxe+Ghx/EaVo7o56D6qq3cYLS4mToRbceMOv90V5pFfyKXst3FWj8lCB+izqf4hW66dYjJs7FHttlfp7n96udeSy9l2gf6y249cq32Gtp5UsTlwDL8t0X35v7tZ3NmM8nWx1a3nYek2vcB9mtFNkj4lD2y30iT9tXdhILex8y8epun1kvUVlMqqOwAewVR7piJEHXkaemNaRAmAtjgiDhwUeiZXlyOo7KE/BWh/xWzug5AEG8czLHnaSoRv2o5Uepq1GUwrP20umAcHaCypPDk0DuJCkkcPVMVK1u4DcAw1ogA5IUbxVtwansAYdk8qIYzai2nRCGJuTkgCCViRJI1gz4A9lSYHGLetpcWcrqGWRBg8JFbnKauhS2bhQ09ZhktkREKpEQh4jsaR4KKvpg0VswRQ3CQADz7PE+01NTVznKZQqhxlstbcDiVIHiQampVkZfpBgDewFq+PyBZWH6RUH1ghfUa3PkkednJr+UufxT9vvrNbVxirsvEpO815hEa+creyBUfkVvv1+IQE9XkVivLNMA9xgEd+nYKyu7rlKlSqKyHlU2oLOzbq+lei0v7WrH1KG91c36CYY/B8Sy6MAQT2SrQPbPtrdeWK1OEtHmLwj1o/8q55sPavU4e9bXRrzpP6KzPtzH2VYRqrWzA6oVuXVGVICNA0B5dpnXwHfNXE2XR9PhbhY1VgQ272Hj7OPfxJ28ODZCHgUCmDB1WDB7aEWMCAyfFXBohJN/gdSRE6wQB3g13wnTUOlt90fjm8ASSRu6FIJA0PPxg1JeznK2XFbyjQEDLoVgjTe4N2TB7arGwZB6h5I1jEDgQefH03E8d0a6A16t4ZkZSti5IEj48edlGkNoddPV2V05t8iV7bzkAxcZm3gwiGISZ+SPOHZx5GGvXHzHdxZAYxlgAy5aeHAZYE+iwFRphMzNNlwGYEnrwfTkkDkBEx2EipBYLls1lxBJEXhvZrgLcNRAGYTyECBTTn7EwuM53kxKZimvycoadFmASBI55l7TTdW65lHwncBhpBz5TnEGNSdF7xpVUYKQx6lgYIA+ECDmYAjThoxM/N05T7KNnzdQ5kmW65eYyEx+iFaO09tSuafI9S5yjLjBECZGu9OvMxMdsDnTnZ7SEDYuJAz5+RCnNqOHonvB04mo0wpALdS5aAI68cCjK3duiOXMHlp5GzRwFm5En8v289NdQiH9ruq82+Qas4IqxbrLjTOjERqZ4RpHAd2nIQE6VOQHA5qk+ovRzAWwttQARpJBbMQW1IzTrBPh2VUx2yfhN7qxxNsH94158u6BvQNMm07SjgDcX2I/wB1any0vGCtfrh/BcrL9C0y7Wtr8l7o/cuCtN5bP+Ctfrh/Z3KzPddkPR+5Owgf6q4P33FS1T6LtOwfAXB/8zffVw0gKmNPSrSIcXnyN1cZ43ZEie0iRp20MtX8WQ8oinJKag78JAMHUZjcB4aKscaMUqsZVsAF44pspNlMy5yDoYbPlEb40Npm14z2TXrDNibZRFsqLSsRAicm5liX0Org/o+APvbGJxKNd6oZlFrPbhJPWAkZI4mZVvAGr2yr1xlfrAQRccLK5ZQHdMHjI1muszpdQqvgcRiSw622oWCGykedngHztVKwe0QdCaK0009cpm0NSpUqgFX8Gr/CmPmqmo7whP1VQ8k20OpxptnzbyZf2lll92YeutNsbCi4+MtkefbWP2lZT9lY/wAnI/3lhw3a/utvWVdypUqVZVg/K8/4rZHbd+pH++s1gNh2xswXtM7MR9K5lGvgKPeWN/icOO12PsX+dAdlX5wFhOXWJ699z/rwq7JuM3sOrQCPNMjUiCJEyD2E0CxWHUMyi3Yy2xCZrpBEKzBSJ0jf9U8hpoqrNs20SWNtCTqTlGp1E+wkeuu2OVAH8BtyFFux1YG+etMqCEV9M0RwHHs9frDSDIt4cqrK0i8TDQbanU813R2+4FcXs4ZT1SWg/AFlkQSJBA5GB7B2UPxGF6m1LjDICSGJU5Y42xAHI/yiukZWIls2zbYFLAMLkAu6HdCQTmngGUEaQviK8vZVc2W3hyuoUm8RKFGQkieYVR6jzE06XEBAdsKIkaKdD5pgkQIuq3qPIiT46+0pWWwsBBmAUzGVswGmiyfZPOta8sM1hCv9Hhixbgbx4GBMz5xy8OeXup1w8MsW8PJIZfjjJLNqQM3E5V7ZIrz1gU6nCAKddxhEZQ/o6HMV8ARx0q7h8GzoHQYYsCoVghgBZzAHiCHkg+7nSZrkinbwuWAlrDZiCI608xlgayZlh/MTXvDWVG6beHCFxIW9rrNufO84oXEc9aK4HZsCbiWi0ggosRwPP50n2VMuzLQ4W0GoOijiOB9VYn+QesHgEtTkULMTE6x41Z2dihbxDE6fFD+M01BdtYzq2ZufViPpGuM6ij0QBO2UPI3Lx/du1p/LZcAwdifz4/s7lZPoFdLbSsMebOfalytV5bknB2P10/uPWZ7gT0X2gPwO1vvf33Zowa5/sPHP8Gt2houYs3ad86e0e6ugmrCEKEYfZF5XVjiGKqxJXUyDG7JOuuYa8ARz1JelFajKYAM7Ev6fjLCFCkidSJl9TxMho7UjgTT4fYt4ediGbetnznGi5cw4+kAfbRulFa+pKgVjY2IXLOIJhMp1bUkPv6nzhmEfojxqZdmX+ruL1++6qA2u4wEFhz1MGPHXsixGFxQuMVdinXIVggHqiAbi69hEDnqak6P2sSAfhBJ3LUSVO8FPWeb86PsrczNXcDymyL+ZmN8kEuQoLQMxkQZ5aCOEDxlLse9Kk3zoUkZnhgqsrc/SJVvVRqKasfUkAE2DicoBxTSBE70k666nkSD+yAeJo8s84nur1TTUyynLuj3sZ8uMIHp2THirj7DWW6LJ1e2kQehdur+7cH3UaxF8piLRBjduA+ECgWwmjbQPM4h59eb765q7bSpUqyrmvlouEJho7bn1J99AtlpGFwne6n1l3+z66NeWXU4Ud10/2VV8JbX8H4IjjnQH23D/AK8K1sm4lSqniLl4XFCKptmMxJ1GpzaTrpHvqmMTi9JtWzprDazlnm3ytP8AU10jG0F6ZkBGoB8daFricURraScpPnCM2/A87h5ntPZXq5fxIGltDx595y8X7In106fOPVRDqF+SvbwFZzE9J0UuOoQ5WuDzhrku27RPmaSbk+qiT4nFb0Wk47u9xG/x3hr5nPmePLxijiMxyWbRXkWiSN3jrx4+MDhW8YiJ1+4KmwvyV9g7vuHsFOEA4ADwoRaxWLg5rVsbpiCNWjdHn8Ca9PicVlWLSZt7MJEc8kb/AHCfGs9M+MeoL01DMNiMTI6y0mWdcp1Ag66tHHL76Vy/igpi2hOaByGXe18/jIX2+ydPnCClZnpWd8DmygD6RoxgL14z1yKvYVM8zIOvh7+FS2dn9ZiCYkpbBHiWIrMxQzfQZh+E7McM7j925Wu8s6zhbA/rf7j1hegTH8LWh2Xbn1XBW+8r5/F7P6w/wNWd12c26P2WKMdYUH+KfrNdENZ3Y2z/AMQe4NBveuG/17a0RqoanpUqogxuEF22yEkBuY0I1B0I4HTjQxejpy3B1zkuqrMcCMmsT83QaQGPGjIpTWoymOwz1zomSsfCLnACfBVX5XzZHZmbt0sPsBzcD9e2j5wMuknqpHneb8Xw+ca97X2ndtuFtqpm27jMG1ZSgVJUiM2Y+yeE1fwGJ6y0j/KUHgRE8oOoI4eqtzlnVqpYPYrW3VuuZozCGEghmZtZbiMxAIjlMwBRSlNPXOcpnuhTTUqeoKWJSb9ruW4fYoNZjYrldrWwZn4SPe3862GHQNi7APAi6P3KyK28m2QZ4YtB/wDItZV3UUqVKsq5d5ZH+Mw47EuH3p91ecD/APjcD33U/wD2VB5Y2nE4cf1Z97fypsDi82EwicluL9Tz9da2TdJjOj1q6xds2ZiCSGjgFAERw3fefV5tdG7SiJcghhqRwcAHWOwCKK0q6deXa0Cv9m7cqZcFSSDmHEkHmNdQKjfY9uxFwG4cpQAAg8HWOXCYnumjVNV68lZK1hsMxTS+cxA5cSV86Bpy+zuldbBtAlb5UEiNJ8xCQR2Qg17Se2tSaCfhPEG9lCDJ1zW5ytIUIrh5mCPPWe0CukZzl+wNvY3Dk6riNJ5ATw489cg49vYaK4TYFrR1L6gxvDTMCDoBHA+7xkxNKsT/ACeAFt0dtnLLOckgajXMSTO7rqT7e4R5vdGrTRObRQuhjQAKOA4wBRWnrPXl4gbY2DbUoQWlIjUcmduz57DwrQdGR+M3P1afxvVGrvRsxibv6pP43rOUzPccy6EPG2bQ7b936rldD8sH9BY/WH+A1hOi9sDbaDmMTdHvu1t/LKT1GHj8438JrG4C7Gx4XZjWvSJee4FhVnae1HtNC2muAqTKnmAxCkQeIU6+riROT2cdYnihJH7TezlW+NbxmInVAdtuuGtA2HhxLHXd1cfJ55QRw84VDb6SuWUHDuAQkk5t0syKwO56OZj3he/Q9VfaC3DacWiFuRuE8AfYfqrpE4+ChzdIT1gXqXy5ypaDovxcPGXgc50+Ye+Hs7ddp+IfRLjR2shYZOHFgAQeBzd2q6nFZjvqV3suonVFCkjIZIYM3fmjhT4bDYqWz3VIyEDKPShcp1BjUPMzowHKa1WNbeojvbfuKWAw7MAJkE7w3CYldTDNA5m2w7DTvt24rgGyYz5CwLGBFsl/M4b5+g3ZXlMJjPzq+hxj5K5xog4tmIPLTjwpXMHjNct4DzomD6ZK6BB+Tyjxk0rHy9ZE/wCGHKIy2TLXGQgkgrlzEN5p0IUetgNaY7ZuZLRFgk3ASRJGSAhMkrx1YRzy6caht4TGeldXisgAaiTmHm6bpEH5SzoCRU2zbGKVpuurrEEDjO5roo4RcPfmXhFKx8vWRWtdJnIBOGuDdJ9IwYuEDRJ4qoJ5dYvfSfpHdH/tXPnDQmQRmgQV5xpy19p6aeax1Y/8gBjb926LDIpt3C1wAHuMZtQNCBmGnA1ndmswxqFyS3XoWJ5nOpn21uHv5L9hu+4PahH21kNqaY9tIIvKfeprnPdHe6VKlWGnJPK8fxu0OyyD++9CdlG41lWUbtiGfug8u8g0Q8s6suKtOfNa1lHirtP8S+2n6OqF2XfMb1y4LY7SWFv6hPsrWybiuJx9u3GdgszE84j7xQ/GbZU5OrvBdRMoxkElQo3dDmBHitE76jKc0aA6kTGneKBWMcGAjEWmJkA9XxeFiN0ahmmNfOrthETrz7Bm2i0KRi0hoibfnQSp9HmzL4EGpbGMcgt8KQhAjPFuNGyETInUBteWblFVvhZBM4iwRy+Kjw4Lr5rCPHsq1icRlVB11pSROYW5DB9bemXTzW4ccvs6THK/A8WNqHMScSjKJYjqyN0Zp1y6kSp/Z76WHxzsMoxVtmYEKRb58jEa/wBHd8Z7hUdrG8ZxNmG834vtZCPR13DHDnPg9zaIyowxFlZXU5POM3BM5dJKnT5vfq6fLnoPVva8IxbFIfN16siOLndiYKR7J50z7QcA/jdr/t8MoYHl2jN6oHGldchSwxFrKAhJNocGAC6BeZD+GlRNjtQBiLMxBBtcW3oPm8pTTnlPCrUc/QsfD2ifhSEqGc/F+jltsNIJgKSdNd4fJNS4fawtlhevo2UQ24QQ2806D5PL5vfXg3ySQt20OsB6sC3PHQa5dQCtzj9lVm2iCD+MWM0jXq+QL5pBHYV8Mp7az03z8A7Y2jbdiqsCwkka8iAfrHtFFOjx/Gbn6pf4zQ7CWcqLOUtAzFQACe2AOFS4PF9XeY/1X1PXDKthjNkCOkEdmLue8v8AfW08sDfF4Ydrt/CKw+wLufbNu4fTxE+2a2/lf8zDfpP9S1ncYvYOCLLeucgI94rams7sUhcK68zlPjLrWiNVDUqhxl5kRmVc7DgsxOvCY0qlb2pdMzYYbwAk8iH3oifRX/uDsNajGZiwUpUDXbl/T8UfgvPtaCPN5DX+WtSPtm6AfxdyeQGb83nHFPlbnjWvpzyVT7bx72bYdAG3gGGUk5eZAU8VGsc4jiRRAGhlra1wlR1DicmY66Zs2biB5sL4hpHDV/wpc/MOTluGNRqh3Fkj0wJnloNaTjNUCdKhh2rcDR1DkSssAeBzSQCo4QNPnVDd2zeAQjDOSyKzDXdYkgr5usRPfIPDWp0SDNNVB8fc6zL1UrK70nmrGYy8iAp19IUQqTFIB7bxDC4uUeYvsLEifUBWKv7SL3jdJ1Lgn2j7q2m3rzW2JVQxuJlE+iVJJMc9DXPjgy2IW0CAXZACxgDORBJ7NawPqGlTClWWnBvK5iWfaTqTIRLYUdgKhj7SxNFtg6YPCjmcQ5I8EH2UF8qI/wB63/C3/ZpRfZt0dalsCMr5vbaUfWprSL+M2qmYqLyrlDi4CJ10A4jkxGnOaqgsOrHW2JcqVi1566CBoeZXwkdulzHPbDqim0LpYEhlksDmmCATJjj3GqC4hioy3cPPI5CIIXMY3f2+4Huk+jGNOfA8rimySb1iJAnqjEsoIEZeep8Gqylwvny3bRABZRk81c4YHzZ8wkHjqQe2oDjR1Wt3DzMhur3So3YyldCCywdeIHeZLTyxCPYzGRbASCDPZk10W4PV3VqY5yB5bESLZF2zrE/FyHIZZg5NJDKP2hUN3ElSwN/DqV/qvNyhg3o8zr3RzFS/CdRF2xAeCMnznkSE0aFTXttseyG6xmKg3cMWOUn4vjuhjBK81zMD2HuJpHOUJBiDcZsl2wQBmjq9Qq5QdCvIhx3ZorzaxEFCLtkqY0FvziMoaGVdASyfSHHhXixiWIAF7DFzlCRb05yBpzDD2ntmvVvFSoi9hzJEbgjzVDDzePWG2fCBSucgeruNCs46+0sHd+L1QBiWB3eMSJ7RPbMgvZkBS5a3BN05OKydYyyuquOHI86rPivPm9hyeGtvg06zua6B9Kd8QUmb2HDAfm+2SNcvAhl+/XRXOQL2Dx4Voa6rK09WFWODMOSjgIHiD3VT6UYprZUrxKke+rOycSrbrXLLmRkCLEaFjxHOJ9R9XnbdjPctLzYED2iuOcVKAHRhSm0MKp0PW2/fH31svLNchcL43PqSs81gW9tWVHAPh/eFB99GfLidzC+N36rdc9xDszA5cCbkav1Q9WZf9e2oMcy3nbJiLlsqsQoYAFWbMx4ToGX1c+FHdq2suAwwH9QD6gs++oPgSSTkWTmkwNc0lvaSZ8TW8ZrVWZ69CD+Pt8qcrjk44zwGaY/qweRJmW6tu5JxjGHIyuGyyZUIe0Bkf2HnvE6dl2jqbSHQDzRwEADhwgAeoVWx2z1VCbVi2zabuUCQCSfXqSO899deuJ5HwKblT8eMUwtdYpgSVGo3e4EFeIjeJ5iI8ZDHTFumYvlADc3yARPotu8Bx7YNTtbuBQBhrcNIcRpHWFfNmD8WS3PjEU1y3c6wL8GQ2xENA0JXMxjN+cJ4d576sTzQV7lrq9HxjyQrAENoCUAMK3MgjX5fbqYjeBJ/HWllKjdfTPmuBuMSFIAPYo9RDDq9wjr8Og3BG7OVgTu6nhopntIFRWLFwAn4JaDDINANdWDQe4KhEx5wnhVvmg9pchFu/CZU3TBKtEsCnVwDMBtQDzAHZVa8oZbQ+GODkiQGl8xZFcgGc2YjXmRrxEW+rcWkHwZJJ30AhVhTB4md8x4Emoct3d/FLcDIBw3QZJHHQhhxHaD2gSOdhHjAM5/G2QtKABXgMVHMN5y5gfWK83YbqwMYy7qrwbeMh5MnQlblsezvFHGwFt4Y21k67yiZgce/QD1d1eRsqzIPVJI4bo0/1p7Kz1xyhXxAW62G1lXPEcwy8dddRWB6b2Bbxtwcsqfwit5tG2toWigChbgMDQeaR9QHsrB9N7mbFljzRPqrjPcfQmw7pbDWGJJLWrZJPEkqCTT1H0d/4TDfqbX8C0qwriflUT/el891v+yStIMMi4q3l10bN6l/n7qDeU5M20r47rf9mlW9h4hrl8MRACkD3T9daZW7xuI6m4+HDEDLKksWAgEGJjOwMdjRUDXiGK9ZhtZCjLr6SDgmuuVdOwjnFHrthWjMqtHCQD9dDb+BvdYxQWAvFZTenQ66fKk+sHjXfHKJVU+Eqy63MMWhtcmksq9WdQeYPiI7KlxBIGYNh1nM4JWQbe6ZnLyLNJ+cO2l+Db+sLhuUbh4CYBGX9HwjhUl7A35IQWAkwoKzCnzhw5wundzgGtXAqM7jLmuYXWcsodTqum7yuE+2Oc1L+ELedWD4cJAnt0DDRsnDW3HrHMU9yy6jK5w0kMVBWIJgKYI13yJ/SHrifEA5N7CkcGkTKllCAbum6MvZIHqvcNYxENbm5hdSJKrBYZmBy6cfNHivfp7t3FAVs+GgcSFAB4zBy6aG14a9oryivcKhDhCckwFkzrJGnmdZB9vOreKwF0k5Ew4Ho5l4SFBmF10zCecjs1k1YpAkhiLmEzBSzbgMQBmJ0mJzHukeJ9NfVi5FzCnR2G6DABEE6cAOPHl2VaTAXs+q4fITvAIZKktImIkqY15+/wB/ALkqStgkx1hyamS3WRpzGXieR7aXArWWdmy23w2ZZOiyQAWB0CiOIHjPaZm2rcZGtPoXVSe4mUmB6zRK1YUE5VAPCQoHvjh91BulKMerycRmMkxA0k1xnKMuxOgabh/CuEdjq74c+ouBRvy7XdcGvdeP9lWax2Faxi8IWMx1LCeQDjTwEGjnlxUtiMMOQtsfpMB/drAvtjzcw1pV81WtAnt1X+VX6p4OyFwcDgLtoD6azVyqijtHZIvEHOyQCu7zB7R28CDyjvNQ4jYQdi3W3BJcwDHnmYkawOA7tO+ilIVuM5gDV2OQrL1z7xQzpIyAREaQYWRwMHtNRr0f83464coUAaRutm8ddQddaLU9OuVDLOxsrAi48BmbKdRvLlI8J3gOR4aaVFh+jgRXXrrjZ7eSSdV1JzDsIn3CjFI068kDDsNSpXO8Z8+hgxvbsgyBve4VWXoxAI6+7qGHEcGBB4+JPiFPKjdI1evJQV+jIMnrro48Dpq2bh3cPCBRi1byqASTGknifHtPfSe8BOo05c/Z21BYxoYwQV56x2xGhOtZyzmaiRX22kog/rF98iua7aw5F1h2Eg+omuoY8gi2Rr8bb/iFYjpvhTZxjg8SZ+kSfvHqrKO49Gv+Dwv6i1/AtKn6Nn8Tw36m1/AtKsNOSdOrObbFxflNZX2paH21s9u7Ia3eR7VlmQIwbIBMlgZyyCdByrn2J28Lu0TimBKdcrwOORGGUa6TlUV0XCeUbBXONw2/1ikfvLK++tIC3NsIsgh8w9AoQ3vqFNvDKHNu4FaYYAEGCQddOYNWemG1bZUXbVxLk7qZXDAE9sH6+yor3STZ9lLFk3S/VKAxtoWUkedvaTJJ1E0DL0gsnmR4qfsmpV21ZP5Qe/7RTW+lWzdSpYDTjbbTTXSvOO6ZbPfKqFYGmtk/avL7aBr2Mw7+c1to7RP1imOIw3H4r2Dtns7ST66itX9nNacG6MxOYHI4jgIkLw04VWw74FbJzXFzTMnNMa91W5F+1i8Mh3TbXSNABpxjQcJqb8L2fzi0AxxwyujWb1tgwhoOiyOJBEcaptjktiBctsNTwU854nX/AMUuUar8LWfzi1Fe2mh826o/14UP2VtKwbRLtYD5vNJSfV3VR2fYt3EvM9xEIO5mZV7zAJ7+VAVtXbSkFXtqRMR38fRqpty/1vVJbYOzkpp84qOzuoZdx627bW1KOzEQ0qefbO72cq0XRbZtu3cF67fsFwTAF1IGnIA+Ov8A5oB/lO3cRh4MlbQn9l2NT+WG7OMtAcRaT3vc/lWe6Z7S6/EsQwYKuWR6zyq/5UGY49Dw/F7RH732zUGkVguCR2MZblst3bwP1Co/w9Z+V+633VDheltu1aUK4kkaDUihPSPpauIMEgBEbKTpmcxqB6iB4mgOfh+z8r90/dS/D9n5R+ifup+iPSjC27a9biEEDgZ+wUbxnT3AhCVvq2hIhW1I4DzeZimqgf4fs/KP0T91P+H7Pyj9E/dWM/2hY5yLwBuSXAB0kyY00q3szF4RLis92RMtuMeHdHhVRp/w/Z+Ufon7qX4fs/KP0T91Kz02wquoFxsnExbb2RFXNp9PcK6QmZu2Uj66mqqZ6QWflH6J+6vH+0Ns+aHY9y/zrN7T6Ro94lSyqx3t0T4DXTSoNm7SCMWaSDB07uVVLa6xfe+fi8O7cpLBR76nvYG7aE3cO0H823WR3EKZHjVXBeUDD2QPi7vboF/xUew3TzB3YZbyiBJFw5CPU2h9RNLlQ9dm372ULZZFDI2a4QugYHzdW5VkfKi342GjlHvJ+2ts/lJwaFouNc7Mikj2tA99c96b9JkxjgpbKZQdWIJMxyHDh2njUHbujBnBYX9Ra/gWlXNei3lZXD4SzZuW2dra5cwPogkL7Fyj1U9ZpXO7N3QDtNer2oAot0wwSJtG/asJlUXAqqDoCQsgSdBmJjkPCtPivI7ilVTbuWrhAllMqZ5gEgg68zFaZYPZ27M8ajxTRMUdt9DMX8IFjqfjSCYLpEDnIaI9/dWwwfkSJQddiQG5hEzAftMwJ9gpY5XYvHhwq2MJzFdLfyGjliyP+j/9lS2/Iwy/+6B8bR/zKWU58iwIqK/BkTXRf/R64DPwpP8Atn/HVa55GrxM/CLf0W++llOcF8vqqIYiTw5V0O55F8Sfy9n2OPsqsnkSxYM9dhz63/wUspiLdv21cvjQVs28j+MmQ9j6b/5dR4nyTY487EfrG/wUsc5xTTUduBGlbi95HdoE+baP/U+9aiHkg2iPyVs+FxftoMxaQhgORrf+V5QMfaj8ws+p7kUOPkv2j+ZERH9In+KtJ0v8nWNx2JF4G0o6q2kM5kECW0VCPOJ50HOLt3eUDiONeGthlJrc2vI5i5k3MP8ASf8Ay69WvI3igZN6x7X/AMFLKc+NiNOVerzQMorog8jeImTfsx4N91OfIneJJOJtj9hvvpZTltptZojhFHPnpW+HkIf/AJtR/wBI/wCZV6x5FSsTixp2Wf8A7KWU50bQ4D11L3Cuj/8AoyP+aP8A2v8A+6mHkfTniX9SD/FSynJ7548jUtoygrqLeReySScRd1+atTWfI5h1/L3j9D/DSynJb7QO8caGvc3q7e/kcwp1N6/7U/y6x23PI5irRmwy4hTpxCOJ7QxynxDeqllMTZsyZHCvWJThW+2R5G8U39Ndt2geSy7fYvvNV+kvkwxFm6osA3reUEMWRSDzBDMOeojt7qWMKoilX0P0U2KiYPDq9hFcWxnBCne9IyJkkyePOlUtX//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6" name="Picture 4" descr="http://4.bp.blogspot.com/_eUujkmJEiNA/TAXJkht-eJI/AAAAAAAAABM/pFg8iORLl5g/s1600/tablas+de+la+le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222777">
            <a:off x="6126633" y="279927"/>
            <a:ext cx="2801923" cy="224455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t3.gstatic.com/images?q=tbn:ANd9GcSi3RXdosTQWgUjJpqVtY1YGzm1KLTAEA-Rfv2GBrh489jluNyf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852936"/>
            <a:ext cx="2688233" cy="3542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81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3384376"/>
          </a:xfrm>
        </p:spPr>
        <p:txBody>
          <a:bodyPr>
            <a:normAutofit/>
          </a:bodyPr>
          <a:lstStyle/>
          <a:p>
            <a:pPr marL="0" indent="0" algn="ctr">
              <a:buNone/>
            </a:pPr>
            <a:r>
              <a:rPr lang="es-CO" sz="3600" b="1" dirty="0">
                <a:solidFill>
                  <a:srgbClr val="FF0000"/>
                </a:solidFill>
              </a:rPr>
              <a:t>¿Qué era necesario en el santuario celestial?</a:t>
            </a:r>
          </a:p>
          <a:p>
            <a:pPr marL="0" indent="0" algn="ctr">
              <a:buNone/>
            </a:pPr>
            <a:r>
              <a:rPr lang="es-CO" dirty="0" smtClean="0">
                <a:solidFill>
                  <a:srgbClr val="FF0000"/>
                </a:solidFill>
              </a:rPr>
              <a:t>Heb.9:23</a:t>
            </a:r>
            <a:r>
              <a:rPr lang="es-CO" b="1" baseline="30000" dirty="0"/>
              <a:t> </a:t>
            </a:r>
            <a:r>
              <a:rPr lang="es-CO" b="1" dirty="0" smtClean="0"/>
              <a:t> </a:t>
            </a:r>
            <a:r>
              <a:rPr lang="es-CO" dirty="0" smtClean="0"/>
              <a:t>Fue</a:t>
            </a:r>
            <a:r>
              <a:rPr lang="es-CO" dirty="0"/>
              <a:t>, pues, necesario que las figuras de las cosas celestiales fuesen purificadas así; </a:t>
            </a:r>
            <a:r>
              <a:rPr lang="es-CO" dirty="0" smtClean="0"/>
              <a:t>(con sangre), pero </a:t>
            </a:r>
            <a:r>
              <a:rPr lang="es-CO" dirty="0"/>
              <a:t>las cosas celestiales mismas, con mejores sacrificios que estos</a:t>
            </a:r>
            <a:r>
              <a:rPr lang="es-CO" dirty="0" smtClean="0"/>
              <a:t>.</a:t>
            </a:r>
          </a:p>
        </p:txBody>
      </p:sp>
      <p:sp>
        <p:nvSpPr>
          <p:cNvPr id="4" name="3 Rectángulo"/>
          <p:cNvSpPr/>
          <p:nvPr/>
        </p:nvSpPr>
        <p:spPr>
          <a:xfrm rot="21251129">
            <a:off x="170891" y="3789040"/>
            <a:ext cx="4572000" cy="3385542"/>
          </a:xfrm>
          <a:prstGeom prst="rect">
            <a:avLst/>
          </a:prstGeom>
        </p:spPr>
        <p:txBody>
          <a:bodyPr>
            <a:spAutoFit/>
          </a:bodyPr>
          <a:lstStyle/>
          <a:p>
            <a:pPr algn="ctr"/>
            <a:r>
              <a:rPr lang="es-CO" sz="2800" dirty="0">
                <a:solidFill>
                  <a:srgbClr val="FF0000"/>
                </a:solidFill>
              </a:rPr>
              <a:t>El tabernáculo del desierto y sus muebles eran una representación de las realidades celestiales que anticipaban la obra que haría nuestro gran Sumo Sacerdote por los pecadores. </a:t>
            </a:r>
          </a:p>
          <a:p>
            <a:pPr algn="ctr"/>
            <a:endParaRPr lang="es-CO" dirty="0"/>
          </a:p>
        </p:txBody>
      </p:sp>
      <p:sp>
        <p:nvSpPr>
          <p:cNvPr id="5" name="AutoShape 2" descr="data:image/jpeg;base64,/9j/4AAQSkZJRgABAQAAAQABAAD/2wCEAAkGBhQSEBUUExQUFBQUFxcVFRcXGBUVFxgVFBcVGBYYFhYXHCYeFxwjGhYVHy8gJCcpLSwsFh4xNTAqNSYrLCkBCQoKDgwOGg8PGiwkHyQwLC8vKikvLSwqLCwvLCwsLCwqKSwsLCwsMCwsLCwsLCwpLCwsLCwsLCwpKSwsLCwsLP/AABEIALcBEwMBIgACEQEDEQH/xAAbAAABBQEBAAAAAAAAAAAAAAAEAAECAwUGB//EAEkQAAIBAgQDBgMFBAgEAwkAAAECEQADBBIhMQUiQQYTMlFhcYGRoSNCUrHRYoKSwQcUFTNDcuHwJDRTohZF8SU1VGNlg6Oy0v/EABsBAAEFAQEAAAAAAAAAAAAAAAUAAgMEBgEH/8QANxEAAQMCAwQJAwQCAgMAAAAAAQACAwQREiExBUFRYRNxgZGhscHR8BQiMiMzQuEVUgaCJDTS/9oADAMBAAIRAxEAPwD0w0pqBamBomg91ZNKaFxmOW2AXJGZsohWYzBOygnYEz0iuT7TcUuObYAItObkZXg3FUqA0QNNyBJ0IqlVVsVM27jnuG8q7R0b6qQMGV966xeIqY3gubcwfECRr5CQRNEk15th7jhO6DXO7zZ8gsuTMzExtOtdD2dvOLpWGCd2WysZIYMsGJ5JDHTrl6RqKoNrOml6KQak2I4bronW7H6CMva7TcuoBp5qoNTm5FaJZ8XU2aohqEs8SRyACdQSvqB5R6ecdaIBpkcjJW4mG/UnOa5pzCsmnJqsNTlqksuKYoe4st8qtBoPGYsCUkAssyYACggNJMRO3nrQ/aE8lPTukjFz771NBGJJA0q17RB0+H+lPctGAfOhMHxS2EiRCAMRIYKHJhQV0Maj4U9rFqrvJJLkdQZJkgwDyADl+FAm7XqsULS3Xx3f3mrjqJn6hvoiUtzPoKitsz71BsavLpoG15lXUTrqZMMMsaat6VJeII2/LmUmWOSBsZnbyjpTnbbnaZjgybpnpu880wUIszPVO9uDUzZ0BA1oMcXtqIjRFzmCHUKTsCumhMR6Ve2NVGYnrlGrKTLGAuQHQjbT8RpO2zU2hIaM+eu71unfQsu8E6K1bZg/T13/AJVHujIqu5jEJVjHIxHiy5SASWjrOi+xqVrHo6zqouA82ogdda6zbFTaYln4+G7++1c+ib9ljqphYM7g7Hofap95QlnFIQESNs0BswWdIGm06/OplqObNqH1NO2R4z9lWqIhFIWjRE56qvYgKpZjAGpps9AXCHdc3hHPH7I0WfVmj4A+tN2jXNo4sVruOQHEp1NT9M6xyA1KPzHSZEiQo392PQVE4ZZlgCemmg+B3+NNaSN9SdT7/oNqnUVHQP8A3qp2J53fxbyA9UpZ/wCEeQ8SmvIHEMAR5Gs1rT2iO7ZivQNmcT5TMjSI9q0SaZlBEESDVyqpjK37DhduI+ZhMgn6M5i43hNgeIC4CNmXxKdxP5g+dEE1g3bDW2zp4k03HMh1yt8OvoDWvh8QHUMuoYSKrbOrTUB0cmT2Gx91YrKYR2ez8XacuSuB1qfeVXT0UQ+6sF71pVXSpWXbqRagP6xdcBhFm3kz5nCvMxl0DDKI1JnrWJ21xRtCzdyrcUMyMjQMwYZhBbw+E6jXUb1mYPtXbvOi3QZG1sL9kkDQmTDEDrr6AVl9tV1VEejgFuJ1PYEa2fQNlb0jl0eFRdDZUZhM32GrFpLMgO8knXb/ADVz/a2wqvazFZYPLXCTPgiSPAJ2OwiK67B37bEhXV2XxAMCR7xXLcf4O9zEuQecwbQkKXtlEUqjHQsrKxyno81iaaVz6gmQ2yOup+XWggLIni2QQeE4eY0Yhf2b6FfgSZo/heGXvkVQjArcDDM7gkZDzvIzmJ01jfpWfbsNbMPYbN64V3M+eZTlNF3cBcd0Z8ysP7hWyhs5IhltpARVAJJOukehu3cDcOtrmrNVIHAi4K6FLN1fv3VB0Yyt3bYpnjKY35TPvrXKY3jDNdu27pYspyhwpKxlGuQ6rOrafi3r0Ca8z4ok46+MoJz7Z8rRCkR6QQQOgMU2j2hUVDXRSuJAF9eagoKaLpcQaAbI+/x9nCKzKQggBEu5mMACZ20H1NdB2Yxxa3luPL5iQpMsEgGDrOmv5dK5JsCY1Rgu/NdAX4wdq2ODJ9jHdWrlsXCYhhzAASCZPU+8nzojSVooTjbmOF8s/VP2jRsmh6NlgbrsVuA7a/WpZq5x+IKA8M9gk5gsAoH9YBOUxqojr50Y/GABnzI6ZWY5SAVK6gcxGYET6yBprWlp9u001g67SeOneslNsyePO1wtfPWJ2juEZCpcMpEhdCVuckA5lE5oI16H0ovg3GUxNvvLebKSQMwg6b6VDiCkupJyoIDErmWGYDmHWDkI2O5nSrm0HXpXFovkq9Ldk7b5WQPAP+WBbMc53MkkXCO7IiTBVkOu0mhOCn7dZDn7MAlvxSQGAzHcI/kRrMVpYJC1u6oCwGe2sCAchKiFmVgADfoCKBXiB/rAz3OQEgBeaXJtkFjEExcYHKZ0YnehmJ5NO8AAc8vlxor2L95t7kq3imGLl1W4i6rmzPk3jNAnUnTTzg9aJx1s/YrbIQkwCHNvkyEkDLBYQNpGwobivD0uXGJa4sBQBbGYM4PekMg8Ry2wROkT1ibcTiA1u2UQszFGTlKQA1sFpZZQcy9DvsRXLtBqm3sddMu/em4nWhPBR4UhVLmc948ywNwuQMoyozMWjYiNdZoLB8LYX7TPdRskyiZjD5Mi5iT5BjsNcw0IgvgsUq4Ui6GthrjZydoN5tQfKEgGBMACruHcMsi6/d3S7ZMhkQyFdDHUEszny1G8Ug68lPG03sL5DLv3J5cWtmccr5Kri3BbuIa5khFJClySYy5wzECIACrIk/d89CMdhSmCVELMbaIAQJJFsDMSDuMqsYoDimUPatrcRC1xA7KChUqWYhCDlQbLlM7jcitbiGIe0AwIPNbRuXMy535iieZDDTXQe9caJ2tnksDfwO/ry8l0vv0LL6ZhUdnLJth0ZXDklyWA2zFAuhO2T21NbBNZ+CvviBbvMy5QXKQhRihzKknMdxzR0NaOWjOzul+naJRY8vBD6sh0riCq8TcAXynT4dT8gaCwmKU5rjEKDB12HRB8F+rGo8exGS34SS0oP8zjT9KGxvBX7pEEM7ks0+FdNYMTPhE+9ZzatY2Cva6TRo+0c+PzgjFDTNfTWvbEczyC27N4MJUyDVgNc7w5rlq+tsuWtsCozakFVkZdNNiI9q6GtJQVgrIRKEIraQ0suC9xqOpJjTTVxXl33g/mKqq7fJVLZrMxWPG5ACkakkZoBgMB+HepcG0NxJmCGEa+KZ+o+tWN2dttbym2MrRrLZwBJGp6/HrQ1rhCYfMySTBcFjLSgErI6RXnFNtVkde6Z5zJINtDz7Fq3wskpeibruutmYp5qpLgYAjYgEexqdejjMXWTIsbKwUqgKVdXF5hxbG4h7sXGvArcuBlygW0Ug93lJEGYI1GoAOvSnDYeY0XU7gd23nJEFDt0Cz512/bQf8ACydQLiTHQMcnUj8Y6iuU4fgWfvDbRs1khSwyODmEjRSZGnQSNKyW04HiWzbm4W22VUwug++zc7cOCtt4ZRAJCASAsmyDMaSDkbwjdxttRlviF4Ki3st62Aqi2UVAw8ObvWJlgNZU9PWq7Nlo3JKzmjU+eqFhv86uOVQctt1Jgk2xkDeYKkgT7g1nH62cL+nqOzNX5GNfmM/nEeqKscQREIutirQzhTku3mtqrRDd4x0UTGh6bVvcIw9gZjYysQcruGLsTAMM5JJ6dYrlMdjVtA6MI0y5ch1AOWUz2iYYaZBuPMVKzc3fUq4GYgkLoDGY2yyFgCdWy1Wlpi9twSL+PYfdU+jAXcuDBiJjTynpNeb4PhGJN17hBuuSO9BUOyvABBTxASNCvSPet21x66mVmYMgGWDlVCIgN3ozAmQJ189Km3H7Vxc161LqSJQEQmhzLckGIJ0B6HSoqaOWnxC1weGvopI8cZxNF0Fb4fd/6EH0stM/vwJrU7LWrk3lfVQRAMNlf7wzAbwFJGwmBRltMOxK96z5QMwN66ygEwJlo3I09RQ3F+0NvDL3dqC8AoqiUHNlOaNF2c/CmyPdKDExpz45WSdK+X7SO5T7Q9zbUG5mGY5RlXMdidhr/wCorzzEWbl5o3MTAOVVWfFcYmABIE+mkmib9+5iLhZRLXGIzAGD0i2pMNAABbYdT0rp+DYLuGYFUJthXcloVGbXNcc+JsvWNJgBRuRhYKNnFymLnRx4b3PgFT2Q42U7vDZUIzXElS2eVzOXZGEqpmBMHb2HS8XVzbIRlWVYAtIAucvdksPBrOvnFUcGwlrmvIqE3Xd84UZirOcuu+wHzozHYLvVA8mB3YQR1030nTrNbtrZX0dh+RA7Fi5Xs+ovbIHNZ5sDD3QTccq83CjuCyAIou5gWzOS0MTrlCGN4pYm24W4qgLMd0cinNcUkqnNIAiIY9ZEjKBQ3HSbTIdCEdrttcokljF1GcnQQ5ZSRvpsKvGNXE2sshcx8DESyEAjbUBlYHTY+cRQeOkL4jTTuu9puPTXd3K2ZMJbMwfacip2LiX7MBuY6gsFzAqzEQpmQrBl6jlI11nMsJ3N1ABiERJAy8zEnKrXFGXKElssR5EAAibMVfGZBlFtbcToO6n7TMLjIM6vnBgxEEn71FvxUm4maLMjK2cB1llZiuZTlaSigc28aSaiqJenpyXtwvAth4jnx8U+JhZJ9ubT4LM4cxvNeLC6Ddci2X+73QXLKrA0OYwRsqe1at+6uHtBbaghQAQp5o12gEliFfz1oG3x8l72W21xRIW4p7u2xyoW5nOUFJywhJ5Ty6a2cM4hcOaMzoxKpc2tFSnItu3lBPUF4AOpnoOxSOig/QF3utcX/EcuF+xdmjxyHpMmjxKr4XjO8dQ1lSqiTdy6Bxqy94Se8Uaak7x1Bg98At5bkHJeLZ0DEIzSENu4Yl+ULciRMHarMTbKQtsGMr3CqrOZbYQC2qDQZs42HQ9TNA4APedkXJaCuLrqVVj3qMsJIbmACqWYdXgb6cnpzgFLA6z73I7OPC2vNMa8Fxmd+I0WnwvCC3bAUkoFRVJkZsoMsE2QGduoAJJmjSNKSKQoXyAE+cQKc7Vq4GGONrSb24oS52NxKxe0d9lRCsFu8WFIJzaNoNNKN4biWuXLpcZcuRImdcudtf3l+VLE2gbtotEKWPxIAB+tD337rFKw8F+LZPlcTNk+cx8BXn//ACRwkqyy2Ybr4rTbPH/jgDmVPH4OL1txGjgfxKV/M1oKtQxdvMoI6Mrn90yfy+lNcvZVLATlBMCNYBPX2ot/xWa9K9pOh9P6Q/al3PYTwt4/2j7miQR5AR8ZoO5MGN4P+lUWu0gYctm6WAVirZUVc22Zi0ba6TV+YEA+Yn5ij9NWxVGJrDpqqMsD47FwQXEuNrbfm0bQAdc2+w2GoB9SKIv2yXJLqyhLggDqYGuv+4rmuN4Im93rDlBs7a+Fuf6AEz51r8NASw9w7P4SfwCYJ99T8q8tnhbH+GunFa1rAGNeN6J4S5NpZ6Sv8JIH0Ao2heH28ttQd4k+7EsfqaKivXKYEQsDtbDyWNqSHTOLdLnzTTSpwKVTqusvtWgODvTtlBPoAyknXyifhQ/Zu2FvYpVYPbDWirDLubfMOQAGIX50T2p/5K//AJD/ACqngGE7u9iF3E2iGgCQVby3id/ahkv/AL0ef8XeiIRk/RvHMei1MThVfxqD69R7HcfChW4ZBlTtsGAYT5z4vLrWiajVqekgqBaVgKqR1MsX4OIXM8Y4C1xgygo2uZlJcRECB4hGuw67xUsLwQSvd3MrqDzAQzeEAOB4lgRBiNNq6Y1Vcw4bcA+/T2PSglRsBrm2heW8jmPdFIdsyAWkF1zrXBb/AL61Fzq9q5kLexbLmBnaW9qps4a1cYqsBiTAYZGIESc9qI8udSdK6J8HpAaR1V+cddNdRv50GeG21JmwBIylrZPh1+6II32AO/Ws/Psmrp7nCTzbn4HNE4towP32Kwcd2YbcZgFGmZc6x6PZGkebJXOvh0s5gxW686qpLW1n71+4AMx10QR5sQND6LgLUXAFeURTAMBpYjxAAE9dxXn3EcPcv4+/btgMxu3eU6AKrZWdz0HSYJOgFRbPdJLIYiM7K3028uy4rSwtxCVOpBhJy87tysFsIsQANtlG8bmjeP8ACXuJaVjl728F7lW5eZHM3H3uPIBk6aaeZ2uC8AWxzMe8ukQzkRA/DbH3F9OvWodqLBe1bVSQzX7YUglSDza5gCV94rSM2S2CF0sn5WNuAQmXaXTTNZH+N+9WdlQRg7SndVKn3VmU/UGtq2aw+ywK2MjeK3cuIxmZOctMwJ0cVtKaPwOxRNPEBBJxaVw5lZ/G8Lmyu2qWueAxtsrLqHDKCSAJleonfasS4gVheZSjd4FKQVs90hi2MwGjAqNCPEIAiDXVnUQdqrt4dVXIBy6iNTod99TVCfZwlm6YEg+u7LRTw1ZjZgIuENYxCvIgqxEsjqUaNpKsOYaROorJ4thrJKrlhSxzKshWdUOUG2NCdQCY6jXStHFcFkcmWJmGUFh/kvQXt9ddY6RWZisDcQgqTaOfKpzd+Wz23WGuPkbUsRG0gGZqntB1QYCxzP8AsMxbzCsUgi6QFr+w/M0uEcLsi4ykI/3kXUohypmi2+izmnNGsNttW7icWqaaloJCoCzEKNSFHTbU6VgYTCXyxYFS2bK105FlQqZkhJcagDRxsNq07HAFP94c4LZskDLPqzTcaPJnI9I0qWgdN9O1rG/9jkO7U+CbVtjExL3dgzPsEBwriVwZWGoNwIGYILZtkcwDAZmuE5iSDuI1iG6DA4fKCYVZAhVUKq9dY8TbSZ6dKtW0NgNBoPSrVSKmptlxQymbVyrzVbpG4QLBVRQQxk3Wt6KRGWZ5xAJj4zp6UfloTH8PW6NdGGqt1B9/9+dWa5k74j0DrOXKR0Yf+qMli9qsTFlGVwYuAEgGI1VtdtDHyqzH4dThivi7k23J3nml/hE/OsxQmEFxb/eAMZS4gJYE6lCBoQfkZ89AXw7iJuaW7dwWpgkoASshoOsDUQD0BI9vOqvpnPxTEkt3mw+cFsImNYwCPTVH4XH9y2S4SUecjEzlYFlysfI5ZHxFZ/HsJiP8B2a22jBTLIus5JIkRp8B61t2sEpQqyDKQFysc3KCx5j5yzefTWhv7AyiLd66g8pVwPbMJ+tDoavoJC5jsN9eB7lGWMf+QXLcM4o1u4LOUm2X5rSiYWIABIJI8O7RAjau9ItpryL8hWU/Z1SIu3Hf3yKPosj51YbOFUAfZrkEDKQDG+uXWm1EzZiMF+eHf86knMbuzQxwJYk3iqWV16AuBt0BCx51lcV7SF7yC1bz2lIzTyggdB+fwitd+J4UN4TcJj7jN7eP+VEDi5Pgw7R+1C/kDVimZPjD2xFxGmWQ7N6eZmNFn+dlZgsat1ZU+4O4PkRRU1nXXvPEW0SNmJkj5GjxMV6Zs+pmnjvNGWHz6lkaqJjHfpm48utTz0qjSoiqqbFYcOjoTAdWU+zAg/nQnCOELYUqsa5dhlHKqroJ3MSfWjiacUwxtLg8jMJY3BpaNClFKnpU9RJjTVKlSSUZphU6VJdusHtagFkXD/h3EZjAJyMcjRPo07iImdKw+x2BAx2KcEt5sYktcbMfvMdAI1Jmd66LtR/yzz4QULjzQXFLgepUEfGheEPaOKvG0Mqtbtllgg5pcTB+NCJbN2hHlqDnuyRaFxNG/r9lvGg+LYYva5QSysjrETKMDpmIG07migalRaRge0tdvyQ5jyxwcNyz+CYZ0tc4hme458M8zkgnKSJjLsY0rSXaompLXGMEbQ0aBJ7y9xcd6elSpxTkxAcQxThgiCNiznXKCSBA8zB1OmmxrHx/DrguzdZyqjlMNcVi2ZTmgELykEchBkg1t4vAE3FuqxDKCpAMBlJBgmDBB1EgjU+9DY3jWKtkC1aNwftKNP3rbR9Aaxm2I9ounPRglm62i0WzpYBGALYt98vFAcH4M7sSHeI3XvLaSICqPDm6nRQBpvJratcjrbLFiVLaxIylQZPXxDWKrxnEMQyr3Y5jGfkyhRGvNcOvwFTwuFIbO5BcrlJ30mTJO5JjYACKi2PDtH6gPfdrN4OncUq+WB0ZuQTutqtKnqrvKfvK26zie8dKpU1O4+lU3bmVWPkCflrXCQBcqWME5BLGYMXF9RqD67/yrPvY/EjlWyrRoWYwD6gaD4z8qxn4/fd1tCZeNsqLqW0zakeE7lTp1rUfgd65BLqoJznmZ9ekLJUgetYjadVs+Z4fI037rrR09PNCMLiLcMyqr3EL40a5YtmcuUcxBidd6GGKMDPfdpmSgKCBuw5hI9tTWkOyKdXeBJheXffUVm4jB2GZ1CSLTBGktJYrnMlfIEe5obSvpZ5OjgiHWb5eStOOEXc49gA91C3fsCCQzk6kswPsOXXMfX51X/a5nktTlmYRm/d5vzH0q+2mUsLY7pmVgGWRqQYmJkajUwdNKtRwcpjlYDLrO4BAiPU9elHY6aQON8IG7CBfxCquladxPWSnwmHxF1cwKICfxeX3YQSI8p96p4xw/EWrbP34JJAK5NCDpBJM/KKOsY1bT7gBxBE/eTY7+Uj4CheKcVW+hS3LnRjlGYhVYSSOg39/Ws/UzVkNSWYjh9FcgjbIASBZCYbjt23He6DzbVG2GlwDl2O43Nb+C4xbuaAwfwnfeNOhk+VYlu9eYALYmVnmYazovIoJ21IMaUI/ZlBcGa4LUxyKY2GpFpcxBmDpFE6LbcsRtKbjruoKqggk/HI8l2WSlVHDJ7m3O+RR5bAdDtTVt2yYgDZZhzCCQijSFKmmpVCVKlNNNLNXE1PSqJNMTSSU6iXqM09dsksntWs4S5uPASRuFFxCx+QNVYbAizjmVMxVrAY5mLQwuECPKRP8NaeOs57TrE5kYQepKkAUBwbDsGYkXhyW1BulC3LmkDKTyievnQueF5rYpBoA6/BE4ZWimew65LVipCmFK5saITuwxuI4HyVFuqbvBUDeiqqRNYsVs4/me9XMDeCsN81ZYV3Jy6wJ+FClq3uFYXuxnbdgdPQxThWzaueQOtOZEHGwCyb7Opg/l51X/WG/2K2+JYZbgkeMiB7A6/SufNNNZKc2vNutdfCGmxCv/rJpC+apmlXBWT/7nvTSxvBHTTimpTW3AyQ5Leo3bUqQdiCD7EEVC+GKnIQG6E7D4e1DNwstrcuO8DbYfLX+VVql7w0hrb5FW6drci51s0Le4OCIbXyYjxR0eNz60rGKvWFCsO8QKgkQCkcp0GrdDPvrT4pbjYq53epCpKseRgFmCOmraMNvWr8LjFaZBGXxAj7S1/mH309R/LTyg4rfdmPJbEuuASnXjQYcrAyPp51zHDcWRisSpViL1y3dtEKYY5clzLMAxl8+tG33to10MlvmY5mzTPlkAgjed/OtTB3WcKAlxhGgAFpFHoTB28iauUsv0TjIwai2a7NCHsGWSDAck5EgyFDMQsHqSrCWUaDfWrbXBn1LEFQMohQgCksZLPqIzQINGXsatvla5atE9LY72584n/tqiS4zLZd/28S2nuLesfIVJLtOpkzvYfN/9qu2Bu4JXMBZ8QDXJGSADdEfszov+lD4rG5BzC3bHTvGztA2i0mnwqNjimYML1wxrC2xlXKNuZdRPkTQVrE6k2LIK7cq5nnzYkiNjtIqmGvcTjueZPqfZWmx2yKfE8XzdL1wep7i1/ColviDQWC7RPauKcii2CQUtqoBlTEs2u8dem1XY2zfOU3FVQdyzqQo/aXlHy1q3s7hH/rCOVJtKGLXSCqElCvLnMwZG2mlWmhjWkkA/O5PkbG1hW9hMRdNtSLehUdfT1ApUXgLga0hBBlRtr0pV6HHC/AP1DoOHssa6VmI/aPH3Rwsil3IqwCszinaC3YGpE7fHy9T7U2WoEQu8ooIWnQBH9yKa7aA9PesDh/bFmug5Bk6zE+kAAx8TRvGMct/pABMHrudiPOhM22Qz8QSpm0eI/iEUcVbH3l+c/lVf9dtT4h8jXJcRsnWC3zY1mWuHmdZPzNRDa0rhcAeKk+hZe1gvRBiE8/+1v0pd+nmPy/Oufw/Dkjw/nVpwQjqPYkflVf/ADsoOYHipf8AHM5dy30CnaD7a05QVzVwMNQfmA35ioP2guW4kAgeRI+jSPyq7DtrH+TT2FRSUAbuHcun7uq7yaGguDcfS/IHiHQ6H5a/QmtG/wCE+1E3TCWFxadxVR0TQNAsu7i1UwTBiY1JjzgVW+PSAQc0nKAvMS34QBufT8qqx1kKGdAVeQcy+KSQJj7+n3Tvt5UTiroS8MtpWulBLQQxknSApP3ZrEzTGPQXUUNOJBe6HbiCRMkmcuUAl8w3XIOaQNYitDjvHwFQW2DSEYEfgOuh9QpqOCu3TcDHDrOgLDxZZ2kgT7VzPbPERir06a2wusQAJ0j0LfxVFidUMzFhcb73/pF9m0TTNa9/gXScG7Tq2LFrWDnUE9eZoj4CqsViUV3UtGQmc3Lyg+Lm3HrXLdhrPecRtwZFvMzH1A/1rreN41bd6LtnkD8rkSBtzCRpvJg7AnpUri6CIYW3F/Tcn7To4xMGNNsvVBXeLW1ALMVB2Yq4U+zERRitNDXEKX2LEtmygNkYKszFsEyDpzE9SfhV61JE/G0FAZmYHWWlSpUq9HQRKKhibwVWJMAAmpGsrj+Aa7bGTUqZy7BvY/dYbqfOoJyRG7CLm2isU7Q54DjYX1Q2LuN/WiyMwzIty0ykEXMqgMg6Ntt00NQ4gxD24LC5auKrNpmYO1s7jUgqxBG09KBwfEFC5LxlGOb8LhgYLoo1W4pIzKPcDcVTjuLEsoIDHOmW5BBuQy5QUGx0jXKDANeYiJwda2nz4FtgzctTFYgYcXntomdsRlBKzHeMg6a6STFVWGW5LYi7daCRkEqNNPAnSfxeVBY/DXmD3HaEa+itb8rha3qADERrudZozA4O2EdnuBSGcKGyhRDELoBvpOkTNNcGtbe+fLXQZJzSMKOXGpbOTD2gGMQ0ZozGAWjlAnzbzpf2PcZ4ZyqtzORqpJ+6oOk+cgip4bEwgFlM43Ny5KKT+LWWb5dN6DxWNQn7S410jQon2doe7Tze0k+lVQHE/b7n51ptyT8urbS27OIISbhjZSbjgmBB/BsdSQNaJxV9vvMtknWBFy5HoNvoaEw+IuXOS2BbUdEBUfE6Mf8As96MscAAMsST/v4fHU+tEqbZU9UQ4DtPy3mq81RHD+4c+GpWW90K/wBnaz3Oly6e8b91dl/dn1FFrwa9dOa9cPt6egGg/wB6VvWsKq+EAfn8TuacitZSbCijs6U4igs20y7KMW5nX+kFh+E20UKoIAnqw3MnQEDc+VKjKVHRG0CwCGmVxzurcaT3b5dGytHvBiuA7S8Ia663AwRsqjJcOVDA3tXDy6/hMGvRHNZxwysGssBB5kny6j3B+hFZnbAcxrZm7te1aOKxyK4Xh/D8QD4Ag/G0uP3QmjfExWpd4W5P94XHXOGtj+HQRUn4UiXdBkcH7pKT/Cda0ruMuXW1uEaaAZSPkwNCfqGFmTc+Py6mfBK45OyV/Bezlopmu5QfTKZHwH860bmCwi/hH7g/Sg7Vp8s95Zj/AOZbT8xFZmOxjKCwXCsBue6H5hqIQbRisAW3PzkqppZTkHLXazYO2UgbnLH8hWVjLVrOMptrH7V0T6wLkAVl3uNMP8PDj/7Q/maswHFrlxoU21jfJatg/VTTKmpMgyYAOzzsux0soP5LRuYS3Gl4hj91M136EH5Vj8Q4TfI5dR53E7kD3LGPpXZ4HhxZftLl0+YzlR8lgUJg8bh2crbGokzG8R13+8PnVD/IMwWZEOvf6KQMkDrF5XLcJ4E1iWYksxUZhoo51YBJ5mJIEtA9Jrt750PsaAYd5eUfdTnbyzfdHvOvwo68OU+1HNnh5pnSP/lfyXKgAZLH4oR3TyQOUkSSNRqNRqDI+YFU3scpbDurq0cjQ4uEeB4JHWFepnAKXLEsTP4iMvoMsaVzvHbq27qpcYh31sXAPtJ2KlgNYndtwddqzssPSHLdfxVejLScN7X4r0jCPlavMv6VsDimxeaxh7rKVWXVcylhppHpA1o5OMshz96+b72Yq4P7hMCOkR8dqrw3bLI0279zMd85zq3upMD0yxH0qKgDqYEEYhe+m/mizYpGkujcL24oH+ivCYy3jc93DXFQqVZiCgBMcxB32+teh8fw3fK6kT1A2mOh9CJHxrkV7UXNSuJfm3zMjgz1CloU+UQPQ1UOKlNVvOpPizXLbZiRvDPCt5ERT6wvntgFrG/amlj3OxPcCetafDb63sKy3GVXsSge4SMunJcaCNSpB9yalh+MWyBLqpIGhMa+UmJrmkRGu/ZDNcuQJLq4ETzsA5iNdfh1rprPCraiCoY9WaGLHzJNPijwEncVQrwxtrm55eq3ppCkKU16SsqmJrPxFq+zkAhLfQg8x0HpO89RtWgKRqOSMPFiT2ZKaJ+DMAdqwMd2bUAsAzEj7QA5WceYI1LDpJM7UDgeIC19m4DW25kIGhjXMq7Ag6su4IzDqK601g8c4YAC4UlDzOq+JWH+Lbj7w6gb71nNq7KDm9JEOseo5jxR7Z+0LnopjroVI90+HYXLoQG+WUgiSUIgLoZnKNgaGHEbFpos2i1wffuS1zX9nxD45BQHBeB3HXNBAaSTl7kHMZMx9o/wyLpXS4Ds/atgCA3XaFn0Ufzk0Gp9hzS3vcN55eGquTVkEOpueA91mWVv3zmMwdpIgfAcg/7z60fg+ziKcznM3x28pOpHpoPStdNNKkBWmpdkU8GoueenchE205X5M+0cvdNatBRAAA8gIHyqdKlRcC2QQwm+qVKlSpLibLTU5NNXUlaapv2cw8iNVPUHzq2lVB7A8FrtCtEDZY2PwffEsCFuoJZdSCB5H8J86xbt4235lZT13ZT5QV6V1eIwweJkEaqw0IPv/LY0Djk0+1XN5Og29Su4+E1lqjZ0tObsGJniP6V2KUaLOwGODEklXIKAR0VtzHnM/Sm40hmSZE7DQQdh61S+C+9bYPHVSA49x19j8qFxWJaACrA5p0mDGug/l+dUGsGO7VabrdZ2ItQQdY21Py12+VX4AxlIbuzLQf2YgDadTHrpUFJeItkxpJmJ2MHrHp8xWhw9FsnO2rnYmJ9lHSrTz9thqu9S13x1y3cNwIzLkVFLckkxIy7xInwyZqNvBraaLfNdaf8AKs7kD7o0UfAUXbvXLoBClF82GvwX9aLw+GCDTUncnUk+pqei2XI84pRhHDiqbnBmmZTYPCi2sTJ3Yncnqf8ASrb3hPtUxUL/AIT7VpXtDYiBpY+SqPJIJKAYV5l/SDbFzEol03FHMqQoIhskRJEiZk7jyr08muI7d4MviMNA8OZvkyfpWVp34H361SgBc+wCdf6I8MgLPcMASScqgAdSelDL2H4d0xNoj1dfznWvQOP2pw90eaMPnp/Os8YK1YVg1tFldLjKCpcgwIjpufQGYFBI9oVDxcvdcnQW+b0bFmi+XcuS/wDBnDp/v7H8S/8A9VZY/o9wd6VtXbbMBrkIYgeZAPtXU4O4o5Bat3HJU5W7rMLZmWkD4wCauw9pbfEDkVU/4YnQAa96ATp1gCnOrJW3Ae69r7k4Sk6gdwXHt2TucPuL/Vy7m4DmhAfCVgHyGp+VdbZJyjN4oE+/WiseedT5q2/utUVcgnfMwOfrxQasdd9rdy1KUUqVekhACm2p6Y0q6u3SIpAUopTSSulNOKYUppJXT5qfMaiKRpJXUix86bMfWmNIUkrp5NImmNIilZK6cT60qiKVdsldEk000qRqgtOmpjTE0iaSSxuN8C76GQ5HWZjlzA+bDy9jWOMGwOVzitSwGXu7gJTRoMTpXYTQVhwTaIMgm80j1Y1n9r4Yg141KtQE5hc2eFtPdouKnLoHK2lA6dJA18q3eCcHFm2A8PckkvqTqZgMddNqLxVz/iyJ3tgD1Iy7URV3Z0bejx702VxJCelTTSiiqgspCoXjofapVG74T7VHN+27qK4dEEW1rDx99Hv3E627Mk9OZhp7xB+IrZY1wvfMuNxBP3mdPgbalR7fZ1inNxMdZQULCZb8Lr0LjQmxc1gRp66j6VldouOLGS9YurbDHK+skgakZJMax1HnWtxWzNi4SdY+AEg6UD2ix2FZCHKvBMGSYkEFpXoFkn2oBTEC2ROZ013InhLjlmsjsvjDdtqyBRdIYFmmAAYAUHQ8qroo6amtvDWv/aKh2B/4ViTGWSLydJMb1yPZvj2FsXipEDna2RJCqxOUeQLIR7EN51tcF44uK4mcnhXDMAfP7W2TV6eF7ZHOwnDYnP3SwnDdb3Gr+a6kCAEYD+JKCori19TcVV1yq0+8pQtWaYkxi6DVIs8hac04pqea9NCCFIVC5eVYzMBmOVZIEnUwJ3MA6elSFZfaHgQxSIpdrZR86soBIbKygidozT8K4b7l0WvmtJL6lQwZSrRlYEENm2ykaGfTzplxC5suZS20SJnXSN+h+Rrml7CgAKLxyqECqUlYttaIVhmEoO70XSO8czrUl7GeWIeYyyQGJGS4usnX+8J+FNu7gn4W8V0xOoHUzA6mN486eK5pOxYCgd85YQJIJzKqWlCMM2qfZmRIkXG1oy3wNhcw32jMlhCryxm4wju8w8lJYzPkNa7c8FzCOK10uAkgEErowBBIMTBA20M69DUornD2O5nYX2m6/eXAygozg3MpyqVMAXIAJOqIZ5YpN2Q5lPfvys7aBgTnjViH1fSM2kgkQK5c8ErN4rpMtRQztrqRprqDBHvOkVzC9iOUKcRcICFNoMHvNAQ2i/aajUk20M6VZiOxoYtF51DBwFAOgd7jZQQ45OccvUopnpSueCWFvFdJSqjBYfu7SIWLFFVcxgE5QBJA22q+npiVKlSpJK2daRNOKU1RWoVF66FUsdgJ0rO/rV9zyi2gO0y7fSAK0Mdhe8tukxmUrPkSND8653D2sRa5bhWBszSFP76g/UCg+03VDQDEbDerUAYcnLN4/wAWxNq8qNc+yaRcIRRA23iQPWtDhl9t7fd3fVLndttuVblnzg0fjcXCTftAr+JSriPdTPzFYYThrtOZUP8Amy/pQB8zpmDpAct+qstAaDbetDH4lzztlsxHM1wO2msKFMDbeq+B9ob95drZ1IHKyyJ0O5jSqRg8Bv3it7kN8pJrXwuJRQO4s3H8iEMD4sFUfOlHVvgaRHfyHikcB1RQ4iV/vEKgbkcwHvsfpRqXAQCCCDqCNiDXLY/ieKuE27KKh2YyLhWepYcq/U10mFs5EVd8qhZ/yiJrTbNmnlYXTdiqStaDkrlGtQvDQ+1WLUL2x9qvTftu6j5Ku4ZFZzHWuI42+S/eJ6ZH+GgP0eu3c61y3HMHcbGKVsHEJkPeWwcoKmBBJ08SDTqKxzbZ3UdA/DIeorfxmNF5WRiottoYZdR8DQT8MwQAHdr75wZ+tALggP8AyePTPa/Krlsx/wCUD+KzQvowwWY4gci33RguadQrjwDAkeC2J9RSwmCw+HcvZyIzAqWB1ykgkDXTYbVQ7/8A0gfOz+lNJn/3OP8A8P6UiHkWLiRzc3/6TWlrf4rVs4hGZQvRW6zOqUTFc9mdLiN/UDhVVjnuDIR3bCCGCDbNlM9Iro0FXIW4Wge3pdBq7OUu4rTpgKelXpSzyalT0qSSYtTVKKaK6kkKRpUopJJCnFNFKaSSRpUhSNcSSmnpopGkkkKVIClXUkf/AGZc/D9V/WkeGXPw/UfrTUqF4ytHjKieG3fw/Vf1pf2Zc/D9V/WlSruMruMobEdmc4Ia0uu8ECfeDQdvsIitmS2VPoyn/wDaaalUL2tOrQnCZ43rQt8Dursz/A2x+QFRv9nmeM6l46M5I/hLR9KelXGwRNzDB3JdK5Wpwe4ogIAPIFQPlT/2Xc/D9R+tPSqfGVzpCnHDLn4fqP1qNzhdyDy/Vf1p6VMe4lpC4XlC/wBiXZ8P1X9aBxfZW8zh0Z7bZcvKyaiZ11p6VBfoowL5/OxVm3YcTTmh37JYs/493+JP1pl7J4v/AK9352/1pUqjNDCdR5eym+pl/wBirf8AwzjP+td+dv8AWoHstjf/AIi987VKlSbs+Dh4D2XXTSf7FVv2NxjAg4m+QwIIJtEQdD0rTtcBvAAZdgBuvT40qVPdRxtAt6eyge4v/IqylSpVsEEKVKlSpJJUqVKkklSpUqSSVKlSpJJUqVKkklSpUqSSVKlSpJL/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t1.gstatic.com/images?q=tbn:ANd9GcR4_KGidWxSyRgs_mN-ZkDCMGDU9gD9XeleJfyEdKzXcgqmph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2622" y="3717032"/>
            <a:ext cx="4061866" cy="201622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902621" y="5777778"/>
            <a:ext cx="4221601" cy="923330"/>
          </a:xfrm>
          <a:prstGeom prst="rect">
            <a:avLst/>
          </a:prstGeom>
        </p:spPr>
        <p:txBody>
          <a:bodyPr wrap="square">
            <a:spAutoFit/>
          </a:bodyPr>
          <a:lstStyle/>
          <a:p>
            <a:pPr algn="ctr"/>
            <a:r>
              <a:rPr lang="es-CO" b="1" dirty="0"/>
              <a:t>Anunciar que la hora del juicio ha llegado. El Santuario y cada uno de los muebles representa a Cristo.</a:t>
            </a:r>
          </a:p>
        </p:txBody>
      </p:sp>
    </p:spTree>
    <p:extLst>
      <p:ext uri="{BB962C8B-B14F-4D97-AF65-F5344CB8AC3E}">
        <p14:creationId xmlns:p14="http://schemas.microsoft.com/office/powerpoint/2010/main" val="354032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102"/>
                                        </p:tgtEl>
                                        <p:attrNameLst>
                                          <p:attrName>style.visibility</p:attrName>
                                        </p:attrNameLst>
                                      </p:cBhvr>
                                      <p:to>
                                        <p:strVal val="visible"/>
                                      </p:to>
                                    </p:set>
                                    <p:animEffect transition="in" filter="circle(in)">
                                      <p:cBhvr>
                                        <p:cTn id="17" dur="2000"/>
                                        <p:tgtEl>
                                          <p:spTgt spid="4102"/>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1)">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CO" sz="3600" b="1" i="1" dirty="0" smtClean="0">
                <a:latin typeface="Agency FB" pitchFamily="34" charset="0"/>
              </a:rPr>
              <a:t>El santuario y todos sus muebles representan el plan que Dios trazó para salvarnos. </a:t>
            </a:r>
            <a:endParaRPr lang="es-CO" sz="3600" b="1" i="1" dirty="0">
              <a:latin typeface="Agency FB" pitchFamily="34" charset="0"/>
            </a:endParaRPr>
          </a:p>
        </p:txBody>
      </p:sp>
      <p:sp>
        <p:nvSpPr>
          <p:cNvPr id="6" name="5 Marcador de contenido"/>
          <p:cNvSpPr>
            <a:spLocks noGrp="1"/>
          </p:cNvSpPr>
          <p:nvPr>
            <p:ph idx="1"/>
          </p:nvPr>
        </p:nvSpPr>
        <p:spPr>
          <a:xfrm>
            <a:off x="0" y="1600200"/>
            <a:ext cx="2555776" cy="5069160"/>
          </a:xfrm>
        </p:spPr>
        <p:txBody>
          <a:bodyPr>
            <a:noAutofit/>
          </a:bodyPr>
          <a:lstStyle/>
          <a:p>
            <a:pPr marL="0" indent="0" algn="ctr">
              <a:buNone/>
            </a:pPr>
            <a:r>
              <a:rPr lang="es-CO" sz="2400" dirty="0" smtClean="0"/>
              <a:t>Si lo que hemos estudiado hasta aquí, nos ha perecido difícil la salvación. </a:t>
            </a:r>
          </a:p>
          <a:p>
            <a:pPr marL="0" indent="0" algn="ctr">
              <a:buNone/>
            </a:pPr>
            <a:r>
              <a:rPr lang="es-CO" sz="2400" dirty="0" smtClean="0"/>
              <a:t>Observa la amplitud de la puerta que da acceso al atrio del Santuario, lo cual representa el amor de Dios representado en el sacrificio de </a:t>
            </a:r>
            <a:r>
              <a:rPr lang="es-CO" sz="2400" dirty="0"/>
              <a:t>C</a:t>
            </a:r>
            <a:r>
              <a:rPr lang="es-CO" sz="2400" dirty="0" smtClean="0"/>
              <a:t>risto.</a:t>
            </a:r>
            <a:endParaRPr lang="es-CO" sz="2400" dirty="0"/>
          </a:p>
        </p:txBody>
      </p:sp>
      <p:pic>
        <p:nvPicPr>
          <p:cNvPr id="5122" name="Picture 2" descr="http://t3.gstatic.com/images?q=tbn:ANd9GcRtpt3w1PsYY5ub7kXaxEjN3fN-ahw3OBJmb800W4_47SFITLY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700808"/>
            <a:ext cx="6588224" cy="388843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2555776" y="5589240"/>
            <a:ext cx="6372200" cy="1200329"/>
          </a:xfrm>
          <a:prstGeom prst="rect">
            <a:avLst/>
          </a:prstGeom>
        </p:spPr>
        <p:txBody>
          <a:bodyPr wrap="square">
            <a:spAutoFit/>
          </a:bodyPr>
          <a:lstStyle/>
          <a:p>
            <a:pPr algn="ctr"/>
            <a:r>
              <a:rPr lang="es-CO" sz="2400" dirty="0" smtClean="0"/>
              <a:t>Nota </a:t>
            </a:r>
            <a:r>
              <a:rPr lang="es-CO" sz="2400" dirty="0"/>
              <a:t>que la iniciativa es de Dios, tu no tienes que rogarle para que te </a:t>
            </a:r>
            <a:r>
              <a:rPr lang="es-CO" sz="2400" dirty="0" smtClean="0"/>
              <a:t>salve, Dios te ama</a:t>
            </a:r>
          </a:p>
          <a:p>
            <a:pPr algn="ctr"/>
            <a:r>
              <a:rPr lang="es-CO" sz="2400" dirty="0" smtClean="0">
                <a:solidFill>
                  <a:srgbClr val="FF0000"/>
                </a:solidFill>
              </a:rPr>
              <a:t> </a:t>
            </a:r>
            <a:r>
              <a:rPr lang="es-CO" sz="2400" dirty="0">
                <a:solidFill>
                  <a:srgbClr val="FF0000"/>
                </a:solidFill>
              </a:rPr>
              <a:t>(Lea Juan 3:16).</a:t>
            </a:r>
          </a:p>
        </p:txBody>
      </p:sp>
    </p:spTree>
    <p:extLst>
      <p:ext uri="{BB962C8B-B14F-4D97-AF65-F5344CB8AC3E}">
        <p14:creationId xmlns:p14="http://schemas.microsoft.com/office/powerpoint/2010/main" val="445346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6">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anim calcmode="lin" valueType="num">
                                      <p:cBhvr>
                                        <p:cTn id="13" dur="2000" fill="hold"/>
                                        <p:tgtEl>
                                          <p:spTgt spid="6">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barn(inVertical)">
                                      <p:cBhvr>
                                        <p:cTn id="19" dur="500"/>
                                        <p:tgtEl>
                                          <p:spTgt spid="7">
                                            <p:txEl>
                                              <p:pRg st="0" end="0"/>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barn(inVertical)">
                                      <p:cBhvr>
                                        <p:cTn id="2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10000"/>
          </a:bodyPr>
          <a:lstStyle/>
          <a:p>
            <a:pPr marL="0" indent="0" algn="ctr">
              <a:buNone/>
            </a:pPr>
            <a:r>
              <a:rPr lang="es-CO" b="1" dirty="0" smtClean="0">
                <a:solidFill>
                  <a:srgbClr val="FF0000"/>
                </a:solidFill>
              </a:rPr>
              <a:t>¿Qué se le pidió a Juan que hiciera lo cual es símbolo de un juicio en el santuario celestial?</a:t>
            </a:r>
          </a:p>
          <a:p>
            <a:pPr marL="0" indent="0" algn="ctr">
              <a:buNone/>
            </a:pPr>
            <a:endParaRPr lang="es-CO" dirty="0" smtClean="0">
              <a:solidFill>
                <a:srgbClr val="FF0000"/>
              </a:solidFill>
            </a:endParaRPr>
          </a:p>
          <a:p>
            <a:pPr marL="0" indent="0" algn="ctr">
              <a:buNone/>
            </a:pPr>
            <a:r>
              <a:rPr lang="es-CO" dirty="0" smtClean="0">
                <a:solidFill>
                  <a:srgbClr val="FF0000"/>
                </a:solidFill>
              </a:rPr>
              <a:t>Apoc.11:1.</a:t>
            </a:r>
          </a:p>
          <a:p>
            <a:pPr marL="0" indent="0" algn="ctr">
              <a:buNone/>
            </a:pPr>
            <a:r>
              <a:rPr lang="es-CO" dirty="0"/>
              <a:t>Entonces me fue dada una caña semejante a una vara de medir, y se me dijo: </a:t>
            </a:r>
            <a:r>
              <a:rPr lang="es-CO" dirty="0" smtClean="0"/>
              <a:t>«</a:t>
            </a:r>
            <a:r>
              <a:rPr lang="es-CO" i="1" u="sng" dirty="0" smtClean="0"/>
              <a:t>Levántate</a:t>
            </a:r>
            <a:r>
              <a:rPr lang="es-CO" i="1" u="sng" dirty="0"/>
              <a:t>, y mide el templo de Dios, y el altar, y a los que adoran en </a:t>
            </a:r>
            <a:r>
              <a:rPr lang="es-CO" i="1" u="sng" dirty="0" smtClean="0"/>
              <a:t>él</a:t>
            </a:r>
            <a:r>
              <a:rPr lang="es-CO" dirty="0" smtClean="0"/>
              <a:t>» </a:t>
            </a:r>
          </a:p>
          <a:p>
            <a:pPr marL="0" indent="0" algn="ctr">
              <a:buNone/>
            </a:pPr>
            <a:r>
              <a:rPr lang="es-CO" dirty="0"/>
              <a:t> </a:t>
            </a:r>
            <a:endParaRPr lang="es-CO" dirty="0" smtClean="0"/>
          </a:p>
          <a:p>
            <a:pPr marL="0" indent="0" algn="ctr">
              <a:buNone/>
            </a:pPr>
            <a:r>
              <a:rPr lang="es-CO" dirty="0" smtClean="0">
                <a:solidFill>
                  <a:srgbClr val="FF0000"/>
                </a:solidFill>
              </a:rPr>
              <a:t>Mientras </a:t>
            </a:r>
            <a:r>
              <a:rPr lang="es-CO" dirty="0">
                <a:solidFill>
                  <a:srgbClr val="FF0000"/>
                </a:solidFill>
              </a:rPr>
              <a:t>recorréis las calles haciendo vuestros negocios, </a:t>
            </a:r>
            <a:r>
              <a:rPr lang="es-CO" i="1" u="sng" dirty="0">
                <a:solidFill>
                  <a:srgbClr val="FF0000"/>
                </a:solidFill>
              </a:rPr>
              <a:t>recordad que Dios os está midiendo</a:t>
            </a:r>
            <a:r>
              <a:rPr lang="es-CO" dirty="0">
                <a:solidFill>
                  <a:srgbClr val="FF0000"/>
                </a:solidFill>
              </a:rPr>
              <a:t>; mientras desempeñáis vuestros deberes en el hogar, mientras conversáis, </a:t>
            </a:r>
            <a:r>
              <a:rPr lang="es-CO" i="1" u="sng" dirty="0">
                <a:solidFill>
                  <a:srgbClr val="FF0000"/>
                </a:solidFill>
              </a:rPr>
              <a:t>Dios os está midiendo</a:t>
            </a:r>
            <a:r>
              <a:rPr lang="es-CO" dirty="0">
                <a:solidFill>
                  <a:srgbClr val="FF0000"/>
                </a:solidFill>
              </a:rPr>
              <a:t>.  Recordad que vuestras palabras y acciones están siendo </a:t>
            </a:r>
            <a:r>
              <a:rPr lang="es-CO" i="1" u="sng" dirty="0">
                <a:solidFill>
                  <a:srgbClr val="FF0000"/>
                </a:solidFill>
              </a:rPr>
              <a:t>fotografiadas</a:t>
            </a:r>
            <a:r>
              <a:rPr lang="es-CO" dirty="0">
                <a:solidFill>
                  <a:srgbClr val="FF0000"/>
                </a:solidFill>
              </a:rPr>
              <a:t> en los libros del cielo, así como el artista reproduce el rostro en la placa pulida...</a:t>
            </a:r>
          </a:p>
          <a:p>
            <a:pPr marL="0" indent="0" algn="ctr">
              <a:buNone/>
            </a:pPr>
            <a:endParaRPr lang="es-CO" dirty="0" smtClean="0">
              <a:solidFill>
                <a:srgbClr val="FF0000"/>
              </a:solidFill>
            </a:endParaRPr>
          </a:p>
        </p:txBody>
      </p:sp>
    </p:spTree>
    <p:extLst>
      <p:ext uri="{BB962C8B-B14F-4D97-AF65-F5344CB8AC3E}">
        <p14:creationId xmlns:p14="http://schemas.microsoft.com/office/powerpoint/2010/main" val="183395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barn(inVertical)">
                                      <p:cBhvr>
                                        <p:cTn id="2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898776" cy="6192688"/>
          </a:xfrm>
        </p:spPr>
        <p:txBody>
          <a:bodyPr>
            <a:normAutofit/>
          </a:bodyPr>
          <a:lstStyle/>
          <a:p>
            <a:pPr marL="0" indent="0" algn="ctr">
              <a:buNone/>
            </a:pPr>
            <a:r>
              <a:rPr lang="es-CO" dirty="0" smtClean="0"/>
              <a:t>Esta </a:t>
            </a:r>
            <a:r>
              <a:rPr lang="es-CO" dirty="0"/>
              <a:t>es la obra que se lleva a cabo: medir el templo y a los que adoran en él para ver </a:t>
            </a:r>
            <a:r>
              <a:rPr lang="es-CO" i="1" u="sng" dirty="0"/>
              <a:t>quiénes permanecen firmes en el último día</a:t>
            </a:r>
            <a:r>
              <a:rPr lang="es-CO" dirty="0"/>
              <a:t>.  Los que permanezcan firmes tendrán una cómoda entrada en el reino de nuestro Señor y Salvador </a:t>
            </a:r>
            <a:r>
              <a:rPr lang="es-CO" dirty="0" smtClean="0"/>
              <a:t>Jesucristo</a:t>
            </a:r>
            <a:r>
              <a:rPr lang="es-CO" dirty="0"/>
              <a:t>.</a:t>
            </a:r>
          </a:p>
        </p:txBody>
      </p:sp>
      <p:pic>
        <p:nvPicPr>
          <p:cNvPr id="1026" name="Picture 2" descr="http://t3.gstatic.com/images?q=tbn:ANd9GcQQc7Ehzhd_yUEhKnNvYRBlRmftfV_1Wj99wdamGPZB5EFpjBT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980728"/>
            <a:ext cx="4464496" cy="5141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4509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p:spPr>
        <p:txBody>
          <a:bodyPr>
            <a:normAutofit fontScale="92500" lnSpcReduction="10000"/>
          </a:bodyPr>
          <a:lstStyle/>
          <a:p>
            <a:pPr marL="0" indent="0" algn="ctr">
              <a:buNone/>
            </a:pPr>
            <a:r>
              <a:rPr lang="es-CO" dirty="0" smtClean="0"/>
              <a:t>Como hijos de Dios, «cuando </a:t>
            </a:r>
            <a:r>
              <a:rPr lang="es-CO" dirty="0"/>
              <a:t>hagamos nuestra obra recordemos que hay Uno que está observando el espíritu con que la estamos </a:t>
            </a:r>
            <a:r>
              <a:rPr lang="es-CO" dirty="0" smtClean="0"/>
              <a:t>haciendo». </a:t>
            </a:r>
          </a:p>
          <a:p>
            <a:pPr marL="0" indent="0" algn="ctr">
              <a:buNone/>
            </a:pPr>
            <a:endParaRPr lang="es-CO" i="1" dirty="0" smtClean="0">
              <a:solidFill>
                <a:srgbClr val="FF0000"/>
              </a:solidFill>
            </a:endParaRPr>
          </a:p>
          <a:p>
            <a:pPr marL="0" indent="0" algn="ctr">
              <a:buNone/>
            </a:pPr>
            <a:r>
              <a:rPr lang="es-CO" i="1" dirty="0" smtClean="0">
                <a:solidFill>
                  <a:srgbClr val="FF0000"/>
                </a:solidFill>
              </a:rPr>
              <a:t>¿</a:t>
            </a:r>
            <a:r>
              <a:rPr lang="es-CO" i="1" dirty="0">
                <a:solidFill>
                  <a:srgbClr val="FF0000"/>
                </a:solidFill>
              </a:rPr>
              <a:t>No haremos que el Señor nos acompañe en nuestra vida cotidiana, en nuestra obra secular y en nuestros deberes domésticos?  </a:t>
            </a:r>
            <a:endParaRPr lang="es-CO" i="1" dirty="0" smtClean="0">
              <a:solidFill>
                <a:srgbClr val="FF0000"/>
              </a:solidFill>
            </a:endParaRPr>
          </a:p>
          <a:p>
            <a:pPr marL="0" indent="0" algn="ctr">
              <a:buNone/>
            </a:pPr>
            <a:endParaRPr lang="es-CO" dirty="0" smtClean="0"/>
          </a:p>
          <a:p>
            <a:pPr marL="0" indent="0" algn="ctr">
              <a:buNone/>
            </a:pPr>
            <a:r>
              <a:rPr lang="es-CO" dirty="0" smtClean="0"/>
              <a:t>Entonces </a:t>
            </a:r>
            <a:r>
              <a:rPr lang="es-CO" dirty="0"/>
              <a:t>debemos abandonar en el nombre de Dios todo lo que no es necesario, todas las murmuraciones [y] visitas inútiles, y presentarnos como siervos del Dios </a:t>
            </a:r>
            <a:r>
              <a:rPr lang="es-CO" dirty="0" smtClean="0"/>
              <a:t>viviente</a:t>
            </a:r>
          </a:p>
          <a:p>
            <a:pPr marL="0" indent="0" algn="ctr">
              <a:buNone/>
            </a:pPr>
            <a:r>
              <a:rPr lang="es-CO" dirty="0" smtClean="0"/>
              <a:t> </a:t>
            </a:r>
            <a:r>
              <a:rPr lang="es-CO" dirty="0">
                <a:solidFill>
                  <a:srgbClr val="FF0000"/>
                </a:solidFill>
              </a:rPr>
              <a:t>(MS 4, 1888).</a:t>
            </a:r>
          </a:p>
          <a:p>
            <a:endParaRPr lang="es-CO" dirty="0"/>
          </a:p>
          <a:p>
            <a:endParaRPr lang="es-CO" dirty="0"/>
          </a:p>
        </p:txBody>
      </p:sp>
    </p:spTree>
    <p:extLst>
      <p:ext uri="{BB962C8B-B14F-4D97-AF65-F5344CB8AC3E}">
        <p14:creationId xmlns:p14="http://schemas.microsoft.com/office/powerpoint/2010/main" val="3599746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par>
                                <p:cTn id="18" presetID="21" presetClass="entr" presetSubtype="1" fill="hold"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heel(1)">
                                      <p:cBhvr>
                                        <p:cTn id="2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p:spPr>
        <p:txBody>
          <a:bodyPr>
            <a:normAutofit fontScale="85000" lnSpcReduction="20000"/>
          </a:bodyPr>
          <a:lstStyle/>
          <a:p>
            <a:pPr marL="0" indent="0" algn="ctr">
              <a:buNone/>
            </a:pPr>
            <a:r>
              <a:rPr lang="es-CO" b="1" dirty="0">
                <a:solidFill>
                  <a:srgbClr val="FF0000"/>
                </a:solidFill>
              </a:rPr>
              <a:t>¿Quiénes son juzgados en el juicio </a:t>
            </a:r>
            <a:r>
              <a:rPr lang="es-CO" b="1" dirty="0" smtClean="0">
                <a:solidFill>
                  <a:srgbClr val="FF0000"/>
                </a:solidFill>
              </a:rPr>
              <a:t>investigador </a:t>
            </a:r>
            <a:r>
              <a:rPr lang="es-CO" b="1" dirty="0">
                <a:solidFill>
                  <a:srgbClr val="FF0000"/>
                </a:solidFill>
              </a:rPr>
              <a:t>en el santuario celestial?</a:t>
            </a:r>
          </a:p>
          <a:p>
            <a:pPr marL="0" indent="0" algn="ctr">
              <a:buNone/>
            </a:pPr>
            <a:endParaRPr lang="es-CO" dirty="0" smtClean="0">
              <a:solidFill>
                <a:srgbClr val="FF0000"/>
              </a:solidFill>
            </a:endParaRPr>
          </a:p>
          <a:p>
            <a:pPr marL="0" indent="0" algn="ctr">
              <a:buNone/>
            </a:pPr>
            <a:r>
              <a:rPr lang="es-CO" dirty="0" smtClean="0">
                <a:solidFill>
                  <a:srgbClr val="FF0000"/>
                </a:solidFill>
              </a:rPr>
              <a:t>1Ped.4:17.</a:t>
            </a:r>
            <a:r>
              <a:rPr lang="es-CO" dirty="0"/>
              <a:t> Porque es tiempo de que el juicio comience por la </a:t>
            </a:r>
            <a:r>
              <a:rPr lang="es-CO" i="1" u="sng" dirty="0"/>
              <a:t>casa de Dios</a:t>
            </a:r>
            <a:r>
              <a:rPr lang="es-CO" dirty="0"/>
              <a:t>; y si primero comienza por</a:t>
            </a:r>
            <a:r>
              <a:rPr lang="es-CO" i="1" dirty="0"/>
              <a:t> </a:t>
            </a:r>
            <a:r>
              <a:rPr lang="es-CO" i="1" u="sng" dirty="0"/>
              <a:t>nosotros</a:t>
            </a:r>
            <a:r>
              <a:rPr lang="es-CO" dirty="0"/>
              <a:t>, ¿cuál será el fin de aquellos que no obedecen al evangelio de Dios</a:t>
            </a:r>
            <a:r>
              <a:rPr lang="es-CO" dirty="0" smtClean="0"/>
              <a:t>?</a:t>
            </a:r>
          </a:p>
          <a:p>
            <a:pPr marL="0" indent="0" algn="ctr">
              <a:buNone/>
            </a:pPr>
            <a:endParaRPr lang="es-CO" dirty="0" smtClean="0"/>
          </a:p>
          <a:p>
            <a:pPr marL="0" indent="0" algn="ctr">
              <a:buNone/>
            </a:pPr>
            <a:r>
              <a:rPr lang="es-CO" dirty="0" smtClean="0"/>
              <a:t>Debido </a:t>
            </a:r>
            <a:r>
              <a:rPr lang="es-CO" dirty="0"/>
              <a:t>a la brevedad del </a:t>
            </a:r>
            <a:r>
              <a:rPr lang="es-CO" dirty="0" smtClean="0"/>
              <a:t>tiempo </a:t>
            </a:r>
            <a:r>
              <a:rPr lang="es-CO" dirty="0"/>
              <a:t>y del “fuego” que pronto </a:t>
            </a:r>
            <a:r>
              <a:rPr lang="es-CO" dirty="0" smtClean="0"/>
              <a:t>sobrevendría, </a:t>
            </a:r>
            <a:r>
              <a:rPr lang="es-CO" dirty="0"/>
              <a:t>Pedro instaba a sus hermanos en la fe a que recordaran sus solemnes responsabilidades como cristianos.  </a:t>
            </a:r>
            <a:endParaRPr lang="es-CO" dirty="0" smtClean="0"/>
          </a:p>
          <a:p>
            <a:pPr marL="0" indent="0" algn="ctr">
              <a:buNone/>
            </a:pPr>
            <a:endParaRPr lang="es-CO" dirty="0"/>
          </a:p>
          <a:p>
            <a:pPr marL="0" indent="0" algn="ctr">
              <a:buNone/>
            </a:pPr>
            <a:r>
              <a:rPr lang="es-CO" dirty="0" smtClean="0"/>
              <a:t>En </a:t>
            </a:r>
            <a:r>
              <a:rPr lang="es-CO" dirty="0" smtClean="0">
                <a:solidFill>
                  <a:srgbClr val="FF0000"/>
                </a:solidFill>
              </a:rPr>
              <a:t>Eze. 9:6</a:t>
            </a:r>
            <a:r>
              <a:rPr lang="es-CO" dirty="0"/>
              <a:t>, </a:t>
            </a:r>
            <a:r>
              <a:rPr lang="es-CO" dirty="0" smtClean="0"/>
              <a:t>se dice que </a:t>
            </a:r>
            <a:r>
              <a:rPr lang="es-CO" dirty="0"/>
              <a:t>los mensajeros del juicio </a:t>
            </a:r>
            <a:r>
              <a:rPr lang="es-CO" i="1" u="sng" dirty="0"/>
              <a:t>comenzaron por el santuario llevando a cabo su obra de juicio con los que habían manifestado la más elevada profesión de fe</a:t>
            </a:r>
            <a:r>
              <a:rPr lang="es-CO" dirty="0"/>
              <a:t>.  En el “fuego” y en el tiempo de “juicio”, Dios espera mucho de los que han llevado el nombre de Cristo. </a:t>
            </a:r>
          </a:p>
          <a:p>
            <a:pPr marL="0" indent="0" algn="ctr">
              <a:buNone/>
            </a:pPr>
            <a:endParaRPr lang="es-CO" dirty="0">
              <a:solidFill>
                <a:srgbClr val="FF0000"/>
              </a:solidFill>
            </a:endParaRPr>
          </a:p>
          <a:p>
            <a:endParaRPr lang="es-CO" dirty="0"/>
          </a:p>
        </p:txBody>
      </p:sp>
    </p:spTree>
    <p:extLst>
      <p:ext uri="{BB962C8B-B14F-4D97-AF65-F5344CB8AC3E}">
        <p14:creationId xmlns:p14="http://schemas.microsoft.com/office/powerpoint/2010/main" val="1483360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wipe(down)">
                                      <p:cBhvr>
                                        <p:cTn id="61" dur="580">
                                          <p:stCondLst>
                                            <p:cond delay="0"/>
                                          </p:stCondLst>
                                        </p:cTn>
                                        <p:tgtEl>
                                          <p:spTgt spid="3">
                                            <p:txEl>
                                              <p:pRg st="6" end="6"/>
                                            </p:txEl>
                                          </p:spTgt>
                                        </p:tgtEl>
                                      </p:cBhvr>
                                    </p:animEffect>
                                    <p:anim calcmode="lin" valueType="num">
                                      <p:cBhvr>
                                        <p:cTn id="6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6" end="6"/>
                                            </p:txEl>
                                          </p:spTgt>
                                        </p:tgtEl>
                                      </p:cBhvr>
                                      <p:to x="100000" y="60000"/>
                                    </p:animScale>
                                    <p:animScale>
                                      <p:cBhvr>
                                        <p:cTn id="68" dur="166" decel="50000">
                                          <p:stCondLst>
                                            <p:cond delay="676"/>
                                          </p:stCondLst>
                                        </p:cTn>
                                        <p:tgtEl>
                                          <p:spTgt spid="3">
                                            <p:txEl>
                                              <p:pRg st="6" end="6"/>
                                            </p:txEl>
                                          </p:spTgt>
                                        </p:tgtEl>
                                      </p:cBhvr>
                                      <p:to x="100000" y="100000"/>
                                    </p:animScale>
                                    <p:animScale>
                                      <p:cBhvr>
                                        <p:cTn id="69" dur="26">
                                          <p:stCondLst>
                                            <p:cond delay="1312"/>
                                          </p:stCondLst>
                                        </p:cTn>
                                        <p:tgtEl>
                                          <p:spTgt spid="3">
                                            <p:txEl>
                                              <p:pRg st="6" end="6"/>
                                            </p:txEl>
                                          </p:spTgt>
                                        </p:tgtEl>
                                      </p:cBhvr>
                                      <p:to x="100000" y="80000"/>
                                    </p:animScale>
                                    <p:animScale>
                                      <p:cBhvr>
                                        <p:cTn id="70" dur="166" decel="50000">
                                          <p:stCondLst>
                                            <p:cond delay="1338"/>
                                          </p:stCondLst>
                                        </p:cTn>
                                        <p:tgtEl>
                                          <p:spTgt spid="3">
                                            <p:txEl>
                                              <p:pRg st="6" end="6"/>
                                            </p:txEl>
                                          </p:spTgt>
                                        </p:tgtEl>
                                      </p:cBhvr>
                                      <p:to x="100000" y="100000"/>
                                    </p:animScale>
                                    <p:animScale>
                                      <p:cBhvr>
                                        <p:cTn id="71" dur="26">
                                          <p:stCondLst>
                                            <p:cond delay="1642"/>
                                          </p:stCondLst>
                                        </p:cTn>
                                        <p:tgtEl>
                                          <p:spTgt spid="3">
                                            <p:txEl>
                                              <p:pRg st="6" end="6"/>
                                            </p:txEl>
                                          </p:spTgt>
                                        </p:tgtEl>
                                      </p:cBhvr>
                                      <p:to x="100000" y="90000"/>
                                    </p:animScale>
                                    <p:animScale>
                                      <p:cBhvr>
                                        <p:cTn id="72" dur="166" decel="50000">
                                          <p:stCondLst>
                                            <p:cond delay="1668"/>
                                          </p:stCondLst>
                                        </p:cTn>
                                        <p:tgtEl>
                                          <p:spTgt spid="3">
                                            <p:txEl>
                                              <p:pRg st="6" end="6"/>
                                            </p:txEl>
                                          </p:spTgt>
                                        </p:tgtEl>
                                      </p:cBhvr>
                                      <p:to x="100000" y="100000"/>
                                    </p:animScale>
                                    <p:animScale>
                                      <p:cBhvr>
                                        <p:cTn id="73" dur="26">
                                          <p:stCondLst>
                                            <p:cond delay="1808"/>
                                          </p:stCondLst>
                                        </p:cTn>
                                        <p:tgtEl>
                                          <p:spTgt spid="3">
                                            <p:txEl>
                                              <p:pRg st="6" end="6"/>
                                            </p:txEl>
                                          </p:spTgt>
                                        </p:tgtEl>
                                      </p:cBhvr>
                                      <p:to x="100000" y="95000"/>
                                    </p:animScale>
                                    <p:animScale>
                                      <p:cBhvr>
                                        <p:cTn id="7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p:spPr>
        <p:txBody>
          <a:bodyPr>
            <a:normAutofit fontScale="85000" lnSpcReduction="10000"/>
          </a:bodyPr>
          <a:lstStyle/>
          <a:p>
            <a:pPr marL="0" indent="0">
              <a:buNone/>
            </a:pPr>
            <a:r>
              <a:rPr lang="es-CO" sz="3600" b="1" dirty="0">
                <a:solidFill>
                  <a:srgbClr val="FF0000"/>
                </a:solidFill>
              </a:rPr>
              <a:t>¿</a:t>
            </a:r>
            <a:r>
              <a:rPr lang="es-CO" sz="3600" b="1" dirty="0" smtClean="0">
                <a:solidFill>
                  <a:srgbClr val="FF0000"/>
                </a:solidFill>
              </a:rPr>
              <a:t>Porqué </a:t>
            </a:r>
            <a:r>
              <a:rPr lang="es-CO" sz="3600" b="1" dirty="0">
                <a:solidFill>
                  <a:srgbClr val="FF0000"/>
                </a:solidFill>
              </a:rPr>
              <a:t>los que no son de «</a:t>
            </a:r>
            <a:r>
              <a:rPr lang="es-CO" sz="3600" b="1" i="1" dirty="0">
                <a:solidFill>
                  <a:srgbClr val="FF0000"/>
                </a:solidFill>
              </a:rPr>
              <a:t>la casa de Dios</a:t>
            </a:r>
            <a:r>
              <a:rPr lang="es-CO" sz="3600" b="1" dirty="0">
                <a:solidFill>
                  <a:srgbClr val="FF0000"/>
                </a:solidFill>
              </a:rPr>
              <a:t>» no son </a:t>
            </a:r>
            <a:r>
              <a:rPr lang="es-CO" sz="3600" b="1" dirty="0" smtClean="0">
                <a:solidFill>
                  <a:srgbClr val="FF0000"/>
                </a:solidFill>
              </a:rPr>
              <a:t>condenados?</a:t>
            </a:r>
            <a:endParaRPr lang="es-CO" sz="3600" b="1" dirty="0">
              <a:solidFill>
                <a:srgbClr val="FF0000"/>
              </a:solidFill>
            </a:endParaRPr>
          </a:p>
          <a:p>
            <a:endParaRPr lang="es-CO" dirty="0" smtClean="0"/>
          </a:p>
          <a:p>
            <a:pPr marL="0" indent="0" algn="ctr">
              <a:buNone/>
            </a:pPr>
            <a:r>
              <a:rPr lang="es-CO" dirty="0" smtClean="0">
                <a:solidFill>
                  <a:srgbClr val="FF0000"/>
                </a:solidFill>
              </a:rPr>
              <a:t>Juan </a:t>
            </a:r>
            <a:r>
              <a:rPr lang="es-CO" dirty="0">
                <a:solidFill>
                  <a:srgbClr val="FF0000"/>
                </a:solidFill>
              </a:rPr>
              <a:t>3:18</a:t>
            </a:r>
            <a:r>
              <a:rPr lang="es-CO" dirty="0" smtClean="0">
                <a:solidFill>
                  <a:srgbClr val="FF0000"/>
                </a:solidFill>
              </a:rPr>
              <a:t>.</a:t>
            </a:r>
            <a:r>
              <a:rPr lang="es-CO" dirty="0"/>
              <a:t> </a:t>
            </a:r>
            <a:r>
              <a:rPr lang="es-CO" i="1" u="sng" dirty="0"/>
              <a:t>El que en él cree, no es condenado</a:t>
            </a:r>
            <a:r>
              <a:rPr lang="es-CO" dirty="0"/>
              <a:t>; pero el que no cree, ya ha sido condenado, porque no ha creído en el nombre del </a:t>
            </a:r>
            <a:r>
              <a:rPr lang="es-CO" dirty="0" smtClean="0"/>
              <a:t>unigénito Hijo </a:t>
            </a:r>
            <a:r>
              <a:rPr lang="es-CO" dirty="0"/>
              <a:t>de </a:t>
            </a:r>
            <a:r>
              <a:rPr lang="es-CO" dirty="0" smtClean="0"/>
              <a:t>Dios.</a:t>
            </a:r>
          </a:p>
          <a:p>
            <a:pPr marL="0" indent="0" algn="ctr">
              <a:buNone/>
            </a:pPr>
            <a:endParaRPr lang="es-CO" dirty="0"/>
          </a:p>
          <a:p>
            <a:pPr marL="0" indent="0" algn="ctr">
              <a:buNone/>
            </a:pPr>
            <a:r>
              <a:rPr lang="es-CO" dirty="0" smtClean="0"/>
              <a:t>  </a:t>
            </a:r>
            <a:r>
              <a:rPr lang="es-CO" dirty="0"/>
              <a:t>Así como los que creen en Cristo son justificados en virtud de su fe en él, así también los que no creen automáticamente son condenados debido a su falta de fe. </a:t>
            </a:r>
            <a:endParaRPr lang="es-CO" dirty="0" smtClean="0"/>
          </a:p>
          <a:p>
            <a:pPr marL="0" indent="0" algn="ctr">
              <a:buNone/>
            </a:pPr>
            <a:endParaRPr lang="es-CO" dirty="0"/>
          </a:p>
          <a:p>
            <a:pPr marL="0" indent="0" algn="ctr">
              <a:buNone/>
            </a:pPr>
            <a:r>
              <a:rPr lang="es-CO" dirty="0" smtClean="0"/>
              <a:t> </a:t>
            </a:r>
            <a:r>
              <a:rPr lang="es-CO" dirty="0"/>
              <a:t>Nunca fue la voluntad del Padre que algunos rechazaran a Cristo, y los que lo hacen traen así condenación sobre sí mismos.  La ausencia de fe salvadora es la que provoca la condenación. </a:t>
            </a:r>
            <a:endParaRPr lang="es-CO" dirty="0">
              <a:solidFill>
                <a:srgbClr val="FF0000"/>
              </a:solidFill>
            </a:endParaRPr>
          </a:p>
        </p:txBody>
      </p:sp>
    </p:spTree>
    <p:extLst>
      <p:ext uri="{BB962C8B-B14F-4D97-AF65-F5344CB8AC3E}">
        <p14:creationId xmlns:p14="http://schemas.microsoft.com/office/powerpoint/2010/main" val="271828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160240"/>
          </a:xfrm>
        </p:spPr>
        <p:txBody>
          <a:bodyPr>
            <a:normAutofit/>
          </a:bodyPr>
          <a:lstStyle/>
          <a:p>
            <a:pPr marL="0" indent="0" algn="ctr">
              <a:buNone/>
            </a:pPr>
            <a:r>
              <a:rPr lang="es-CO" dirty="0"/>
              <a:t>Dios ha predeterminado que los que creen sean salvos y que los que no creen se pierdan; pero ha dejado con cada ser humano la facultad de elegir el creer o no creer.  </a:t>
            </a:r>
          </a:p>
          <a:p>
            <a:pPr marL="0" indent="0" algn="ctr">
              <a:buNone/>
            </a:pPr>
            <a:endParaRPr lang="es-CO" dirty="0" smtClean="0"/>
          </a:p>
        </p:txBody>
      </p:sp>
      <p:sp>
        <p:nvSpPr>
          <p:cNvPr id="4" name="3 Rectángulo"/>
          <p:cNvSpPr/>
          <p:nvPr/>
        </p:nvSpPr>
        <p:spPr>
          <a:xfrm>
            <a:off x="323528" y="2780928"/>
            <a:ext cx="5184576" cy="4031873"/>
          </a:xfrm>
          <a:prstGeom prst="rect">
            <a:avLst/>
          </a:prstGeom>
        </p:spPr>
        <p:txBody>
          <a:bodyPr wrap="square">
            <a:spAutoFit/>
          </a:bodyPr>
          <a:lstStyle/>
          <a:p>
            <a:pPr algn="ctr"/>
            <a:r>
              <a:rPr lang="es-CO" sz="3200" dirty="0">
                <a:solidFill>
                  <a:srgbClr val="FF0000"/>
                </a:solidFill>
              </a:rPr>
              <a:t>En este sentido, el caso de cada creyente y de cada incrédulo, de cada santo y de cada pecador fue decidido cuando se determinó el plan de salvación, pero se dejó con cada individuo la facultad de elegir ser santo o pecador.  </a:t>
            </a:r>
          </a:p>
        </p:txBody>
      </p:sp>
      <p:pic>
        <p:nvPicPr>
          <p:cNvPr id="2050" name="Picture 2" descr="http://aniazulada.files.wordpress.com/2012/10/dos-cam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996952"/>
            <a:ext cx="3456384" cy="359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71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424936" cy="6264696"/>
          </a:xfrm>
        </p:spPr>
        <p:txBody>
          <a:bodyPr>
            <a:normAutofit/>
          </a:bodyPr>
          <a:lstStyle/>
          <a:p>
            <a:pPr marL="0" indent="0" algn="ctr">
              <a:buNone/>
            </a:pPr>
            <a:endParaRPr lang="es-CO" dirty="0" smtClean="0"/>
          </a:p>
          <a:p>
            <a:pPr marL="0" indent="0" algn="ctr">
              <a:buNone/>
            </a:pPr>
            <a:endParaRPr lang="es-CO" dirty="0"/>
          </a:p>
          <a:p>
            <a:pPr marL="0" indent="0" algn="ctr">
              <a:buNone/>
            </a:pPr>
            <a:endParaRPr lang="es-CO" dirty="0" smtClean="0"/>
          </a:p>
          <a:p>
            <a:pPr marL="0" indent="0" algn="ctr">
              <a:buNone/>
            </a:pPr>
            <a:r>
              <a:rPr lang="es-CO" dirty="0" smtClean="0"/>
              <a:t>Esta </a:t>
            </a:r>
            <a:r>
              <a:rPr lang="es-CO" dirty="0"/>
              <a:t>es la predestinación bíblica.  En el juicio final, se pronunciará una sentencia sobre los hombres individualmente, así como hace mucho se pronunció sobre ellos una sentencia colectiva.  </a:t>
            </a:r>
            <a:endParaRPr lang="es-CO" dirty="0" smtClean="0"/>
          </a:p>
          <a:p>
            <a:pPr marL="0" indent="0" algn="ctr">
              <a:buNone/>
            </a:pPr>
            <a:r>
              <a:rPr lang="es-CO" dirty="0" smtClean="0">
                <a:solidFill>
                  <a:srgbClr val="FF0000"/>
                </a:solidFill>
              </a:rPr>
              <a:t>Ver.  Juan 3:19 y 5:29</a:t>
            </a:r>
            <a:r>
              <a:rPr lang="es-CO" dirty="0">
                <a:solidFill>
                  <a:srgbClr val="FF0000"/>
                </a:solidFill>
              </a:rPr>
              <a:t>.</a:t>
            </a:r>
          </a:p>
        </p:txBody>
      </p:sp>
      <p:sp>
        <p:nvSpPr>
          <p:cNvPr id="4" name="AutoShape 2" descr="data:image/jpeg;base64,/9j/4AAQSkZJRgABAQAAAQABAAD/2wCEAAkGBhQSERQUEhQVFRUWFxgaFxgXFxcXGRwaHBwYFxgYFxcYHCYeGBkkHBcXHy8gJScpLCwsFx4xNTAqNSYrLCkBCQoKDgwOGg8PGiwkHiUsLCwsLCwsLywqLCwsLCwsLCwsLCwsLCwsLCwsLCwsLCwsLCwsLCwsLCksLCwsLCwsLP/AABEIAQ0AvAMBIgACEQEDEQH/xAAcAAACAwEBAQEAAAAAAAAAAAAEBQIDBgEHAAj/xABDEAACAQIEAwUGAwcCBQMFAAABAhEAAwQSITEFQVEGImFxgRMykaGxwSNC8AcUUnLR4fFighWSorLCJDNTFhdjc+L/xAAaAQADAQEBAQAAAAAAAAAAAAACAwQFAQAG/8QAMREAAgIBBAAEBAQHAQEAAAAAAQIAAxEEEiExEyJBUWFxgfCRocHhFDIzUrHR8QUj/9oADAMBAAIRAxEAPwB09yqjcNfNVcVuYmMWlvta+D1BakBQmeDS1Xoi3coVTVts0DRqtLnNUM5ogiqLi0IM65lftKkLhqsrXUWiJiwTCbT0Vn0oa0lEFdKSxj16lLtUJrrrX2WiBgEzmarcNZa4wVRqaryU37O2CHzwcoBE9T0pdtoRC0OtdzAS5+z8J7xz/KelJ2BBIO40rUYjHKAdyaQYu8ZkQD1+81j1/wDolSd/M0W0gYDbxAMbxQhMtrukaMxIme6dYOg128qSYjtFbQH8zEToJE7ED60ZjsHnByk6xJ5afciR8OlIMbgHysUyvJ0X3SAPHn8qw2/+thLHP1lBrwMCKsV23IEBOZgzBg7jTlv8KVv2nYs+mYNGjdROvwPypgOy73iJX2cjWYj0A5mi8L2PVbas0Zgw3HdgsV3mToZ+FaVdVIHUWKie5nxjXzCATpoOUn66H51xsVc5BtddB/atLhuGOjnNct90ifLqRy2+VFXsIiGPATpI9OnlT0sRo4LNLcFQy1fcSo5K+mzPmD3IBamFroWphaAmdkMtSQVatqiLWFpbOBDUEyNu3NdOFmiVYDbWvnusRppUhv8A7ZTtGOYIuANWpgKgyE8zXyWKBrrPacAWEpgqm+HqNlCOZoj2hpZub1EaFGIC2GqdnBFiABqaYWgDuKNwuHIMgSNq5/EgjjuEKcmD/wDAkUd4knw0osX1RAF0AFSu3dwaVYzEgTNZtzu/8xl6VqvQi3iXGgWgddR03g+sULcvsS52OigHaDBB6RGvXSqeI4sZmCANmGvUATt8dqU2sdcgsQAozSTIjSdD9uUzyrHty3XUZk7sRrjMQJYIveJgkExtM/GRSXG3LaaAgEgA79TqPp8KScQ40wUlX02J0zfmMRtGoFJruNZ7hDTJIOUyNP19aZTpG7J4gl5pVx9u2SWLHLMAMd9dyOv2rv74uIUz+GyQVk6FSDJPUaGfSs7i3CGNCGObr3QDB9ftVWC4uio4ZCXJ7pmANIM6yNqtWo7ciDn4zSYHh7FnYspVpgs5EEQSwB3EmDOo8Zqh+AO7uRcJhiCVcAEiAdDtr00oL90u31AWyx1Vto7w13ny8dTUb1y8DGQA8wynf05bVzcfQjM6DPT79ihjbpqdaqexX1YeYbJnqBLbqxbVXCxRNu2AJNKstCjM4teTK0sgCTUHct4CjLOH9oeczoOUUfa4IYkmKzGv3HmVrUSPLFFqzRKWKv8A3eCRRNixNMFohCuAjB18cHWis4YL41YyA8qW1saKZnEw9Wfu9Or2FB8Kg+HUCgL8QhVF2GwhOp2oxrsGBUm0Gm1VMNKkfk8SlEwJJgD50n4ng1Y6geMifl6Uwymh8dEagnaY8x8a8dzLg9wujxMhxVwsKMgzHVidlnMQeeund8qwvG75ubAhdws90HwE6H+ulb3iXCDcBHdCkjTKARlywB6gn0FJcNwBQZuxlOgnrIM6bbVIuKjlu53aSJhn4XcUgvOXXWD5GTGmoj1q/D8Be41s54LzuSSMsbRzg7eG9egHALOcPFtTtyE7nXbymNTQWI9jYZhbEOJ7wPWJIBnn4daL+OJ4UcwSFEX4HshbXL7QlgRB5EgS2kbA7T0Xxptba3b0t2kTMNAApPIAnodB8KRWuMpdYSzA6a9eWw1zET8aKbHi0sKPe3JgtOgiekRp4cqmsFjnDk/KDkRn+83DGZlJAHdG4aTJI6RHzrn744gG8iEbhgfPn4R8DSleKFBord4RJ1JjTfluZ+dTwkOs5AQDAOb1+9L8LHJ/SGG56m9VqvttNUxV1pa+4aYamEpZmovak1eug86vs2prPtOTiVqs5w8ZWBpq88tapTBgVesDQVC4laAgSgWYYkwTV2WRXJqVuloTnAh4GJOuNUQ/6+NTFO7npWDUWNWFpqtxQsnHE9mUu1Uh9QBRAszQ91N6WFI5ncyelD4lNZFdYgSc3LntPx3ri4rKpOnhT9vAxOZiziCqpGYx0Hh+iKyXEeJ6uYBC+c66ZZOk7+HyrX8StB7feElthzjrWNxvZfNMuoBJnfNHTpGgqLVBQcsZ3PEyVziVy7cAXMFJgEkkbzE7aCNPCucWwQtIcmZ2/M+kLOxUDQkzOswK1K2lw9sZAnQEg+evnH0rN8Yd7t4gMcsEBRIB13K8zEa0qqzc3Awo/OKJzFeH4eWVWVswzQw2YT7pPVfHz6UybCM0mDlWYmdp94+BM/CK0vCeDX0iQgBTLsJCyY25605weEFsb5zERC6dfSQRS7tXg8cwse8z93hjaIi5oRQOQ1kHQnXlRnDODlbSCGBjUGRr5CmeN4qqg6N45Rr9PmKsscTVhJMeZA+9ZrW2Feoe8RrkoiytfBKIsJX3ztMhV5nWGvlRmFEkUPGpom1brOLDGTK0BzDWuVEvNVEV1BUviBjiWYkqts1EpU0ajC4OZwz4f0r4HWuA6fCuGhUzs6vPzrpqvr519mB08PvTQ3vOYkwd6DxAosCKExbga+I+ZgfWjOIJg7WkbulgJ1ggctdJ0qq4gLZSVbQnfl1iev0NAcVbKyHxpdir8NtMCDI1g+6JPVjt4mpnvCCFt6h3EsWo99tpiDE9QKwnG+0ijNAJaDBnrv8AT6VztHxosclvvQSGO8Ge9BO4/t0pfg+BXMSZZCVBXUiBGgIU89BOulQAbjvs6nmA6lXB3u4kkge0G4M6KYPOdNNNa1+HwFuyM7kTMljprsI6AAxRL2ciALGYAAPCyV0iYJkH0pRiMczgIgJZgNeQHXXnPwqS1zacLwIJABhWK7QgSJKgaA9SBJHhpHxrP4/jAQOTcaCAIzAGdNuZ0J28ahjccqWzbDB2zGWDhXY65lUltBo28bGsZgcYQIKszwSuw10CzMHKGEmNZ051Zp9IGG6eOQZseHcY9pZYqcxBC5SdZjQxtqT8qTWuPbgWxoxGubTXbQECg8LjGt+0FxTL94HcGNCsqdDp5rrMUmuPr3cwBnn4+HhFXV6VcnieJ9J+lQKIs0PmHhU7eIExM1a98lSvJltXG/FAPioY6aVH94n0rOscEfGVVrg8w+05Opo3CmQaAt3RpR9u4ANK6iD+aNMi9010P3S3Sa4t0RFSDgLptI+orqnjudMttiYqbEVWrVW7xvTh1Al4cGqr9jmN+flM0M+NUf4rtriikTOnXauOcDzCeHwl7PGnLfl+utJ+N3ma3+GDmLCIjSNZnpIn0rtziJloM9OWnKKCuX5Op02j9Hak72Ye3zhmuC3MLcFtCxzMDLbtzJn0qOMwa3JM5XI0P5SRtRLXoBlo6SY+dCPcJAJI9SI9PpSXosfk4hbPYxTxTgFm0maDI11201/pTTEX7di0sAKsCNCRtsT1IEa/eoYr8e2U2JBAbRgOR2P60oHE4a6LRtjK65csPImI0MawRNS7GHDxTZHcX8R41ayj8QqC/ddjAKwQ5BPJZPlSjiXaBNbXtAqRAuIdSOf4nJZnXUkEc9w+NcHvLaUkq4VTmQiU3JLNqDI11nnOu1Isbhrt3uezChWUNHeGYgAEMABqDME8+e4rq0yE5Jgg+0ruANompIZSJ1AMaydXkSZ1iPGvrOAyB5DPca2wUQSdVMGAZIzFTP5SomAZqrErctt7MXJKqSBGUZjokCDqZABO87iac4nsziWPt7JUlYbMrgEgEKjZQMhOZW/hHcMg7nQxj14gk5MTXLFs3BeUNkctnWBKuN1OUc9xp1oi9jVWBbAIgH3ghk9VcAjr6jemSrYfD3rjq+dXQ3Q2sq4IzEDYgKxkx7p20NK8MotyuVXAJyt70rpBkL05Vwj0POPv8p1gCMz3N7tcDc6DfGiREH6UPe4nyGusabep+NR45iQcxsHmrAKU28YRrE+X608/CjMPcJEmAecf1PKpbGAOYYhdtjmgSfCmGGuQcp3g/SaXYe9B03+dO1dCoLEbazvXVtDjAODKFaCnFg9efn0ozDZSs7686H9rYJjuT4x+pooBQBECmVvgckGESD1KmxAmAOQPxqk4cmSTqeQ2+JogukiY1nXyqNq+pIjn+jXa78Ngkff/AGcK5ECbD697kJP2+hoK7h81sFGjMNomKMxeMGaBzEH02+p+NJrhdCCrEgfl5a/fxobdVzgGB11BsVh71vM3/uKI0BIPIHwnn0qjE37qoxFsZlAOUMNp67GRMR9qZrj5JA5RNK+KAwTbOkHMhGkTIgjUCSeo8qVTc78TwJY7VgeG4i91C1sTBYbwZCjx2loNB4nD3s6qds0byNdSCJ1IAmI9aL7Lvl/eLRXK2bMJIJKkTIg7BpH+aa8Gw6XGzTqxYjp3jI+RHxNFusLlYLNjiB4ThoTUltRMaAenw+VMSytAJHh+hypN+0bs9bvC0jhiFGhG40MtsRJ6EVgbfY7E2cr4bEZdSVEtbIjrlzKfGQAa94Ne7zvg/Hr8Z16LGX3nqGKw6MIJnqJ9PWqDh0VWBUQdzEeWu9Ddn3uXbCm+oS8PfAIIn+IFTEMIMcqnxW6AsAyOfmf8Uu0+GJClbb8HjEpThVm+uZkDsBkJIEZVfMFA5DMg1H8NLuIXxZs+ysjKF5KNzqdTzM6nmSZPOieyeNWbtv8AOTMk92ATy5GSaWcdzFiSx0J20O4J1nYQ3x8aeGJYKTxLNKocM59P8zOPcJeWCE8wwPzO28j1PWruOY9/ag4ZbYRkUka+8R3tiP1NBYifaQ4ADEgAAAAeO3x/rXLtplYhiwMnTQfHNrNa+1WwDEhnSeoXsNlACmfDTb9RQl3jKWkBcFgrqNiSQxA23JGaY37tfG8QYGp5f0/XWqr/AAg3HRs0KskiJ11CmOoBbXxrNyXPU9UpPQh1niMtJUKNgo1P+6Dvpy2mr3xE+7STH8RTCqWuElQdNNSeUDr4UpuftHso6xbcroSwygg9IJ18fvUn8PZYeBHBD7T0TByAJ0Jk/wCPKu4vEzz086SL2iXIuRswYAhp0APlNQu8aBiN+g/tUjVsTtgk4jQXfH4f1qxOJPO+lILfFFkzprpvvGvyou1iAwMHbfwHWhap0M5umkW+TzNS9tG1LcJxBCsIZIGv685objPGvY2WuZS0QAo5lmCqPiRTMO3AE8HGQM8yzibnMGEnrXLd6V+nlWaw/aPFe1RcTh8iO0K6spgn3QwDGZPPTfanonlXbK2C7TiDeWpbawijs7iC+IxWpnMvyEfaKb427EjTUH5cvKo4bA5WJtrBOpgbzqZirMXgnMnI0npt8apq2h95PpGaVxMlisQRfKglTctXF7u+WVzHzA28Yo/gPFvZpdaGPstcq7kb6Sd419a5jODsMQjQR3LgHMkEoSCBMbT5gV9wbCXLVy5cI7uUkTIBIMiQRvVbWp2DHOoOfpM32m4v7Zki23eQXDmBOUGfegGDod4rKY3PbfNbZ1Da91mUZuegNaLE8WvJee+bZVLwY+6dBvqvIR4mNKSXroa6ihhADEnUwSI5CqaV2cY4/GaV2169uecjHGPn9Jq/2ddpHuPds3XLMVVkYxsDlZTA/wBSn49K12IwTXCZMKPePSNo8d6877C4Y3cTddfyqPCQx/8A4mvSMHK5s+kkEc/7f4rL121dQB1gde0xlA3MD17+8SNwcW7rutwyB0gd7loZzeHj41XjLasIYypjQgTv3tJ0HeGmuoMxoaJxuFdbue0gO25jkQ0AHSRHzoPiuCxF0MAQo/KC7HbkxGw8RO/Km1OmclhmWp4NdZUEe/f/AGKWti7fIOYlG1BSCJnlETP0FD4rGfiOCHJDEahpGu3d08fMmmmK4Tde+1wZFl83vNJBOYyoWJ2ESfPlVHEOzrvcZg1lZZjDBye8zMdmUDVto3mrfHr/AL4jfX7CbsYUkk7kz4aVJLTge7r8fKmn7oo3f7V1cIJ94n1qRdSUGAIK3FRgCeeftG4S7YdboGltwXHgRlzehj0NAdnMEq2e9ZR/aAgF2Ak7gRlJAA/NXrGL4KGtsHtlkKkFT+YHcZSdZrG8L7PsLsG2QmoAMkqp5QQZgAdNqcTY6YYS3S27iS8B4H2eu27JVgpHtHKAajITKgHmN9fGixwG6xnboINbr/hSqAMugAA1OnTyqs4UDkKmsLA5PchawHI2iY89nn07pkAies+FFYfgT8yPhWlK1hOMftMIu3beEtJdNknNmJBYKYuG2ANQvx6CgTfacAThO4YwJsuH8MW3zk66+s1DtFhQ+HYT7pV465GDx8VFBdku1driCZrYKsCA6NupPjsR4itTfwaOMhAKk69dI+Ea0VenZic8YhVnawI9JjeDcPVntsNlJYSxYRrA1O/eG/L5auwwTYCOkCp4bg1tCCATG08p8t6Ju2ANqN9Kw8wMdfZ4jZnFxbEkBVjSPlMivr2EnkB6j6VAGr7V+OQqMgscOx+/pABGOomxfDFLDMAx1iN/GKBvcNgEDNBkQdRr51rImN/TaqcThe6YiY0nry9KauiZhxyILAT859ovbJceybdyVi0rQxlEGpB21BBJ6R0oDhuDgidzNey8dwt451Nm4yspWbalwOh7kn/NYK92OxYICYe5OUEkgKATrEsQNNvQ1ppY2Nm3E06EUkWO2SOuYt/ZliHXF5VBKukPoYWJZWJ5a6eOY161ctabVk/2edmMj3iUKvs3eUqOeUlSRmB5dK3FzAEDUfOag11Pi27wDMd1KnbEV3BuAzkn2ZIAI6gGYA5ab+MUuwuL9oH9/u6gkqJU7ka7ecHbrWtSyXtXrXVGy8oMHUHzivrPZFFAW2zTkynMZHnG8k06vSKVBX2ntqsMnvj95krdzOM2V4Gx0Go68x0qejaz8/7Vp7XZs2s+Yqysy6CdNANvH+lFDBqOXzqe6rYcRbJhjjqD4cgmJplhMOC45gan7fOlqWQKbcIEBj1IA9P817QgM3UZjmMLl7XXYCaklyfiKBtXCQxO+o05AGB9KtR9T/tra6MOXkgeWo+4oDE24JFE4m7Hy+sfeqeI2z3CPzaetIvXckEzDdvu2JwaKluDeeInUKpJBaOZ0IHiRWB4N2ZDorPmRxmdmWFYhpZRmPhB9a9pudjsO9xrzIGuZcoc6xAPuqdFPeOo11pLiexLNezZ0FuADKkkxJEA6Agzrr9IWtLIm1OD6mU0lF5aKv2W9nRZa5fysmYhVDRqqAnOY5ksR/t8a3lm9+Iw5TmHkyz9ZoXh+EFiyO9MKAFAAABMd2Br9640ZsyEFQgG+oy+6SD5mjUEZzAJ3MTGqtoPKqbt05T4E/X/ADUBiBr4KKpe73WE+8G5GRvHnt9aYeVMEiV/vPWrLd+k6XDz1phwx+9MEwD/AGrErbdYBA5jxTA8hrVd+5Cieck+gn+1Uu0gf6mAP1PyFR4idwP4R8zr9K+hAxPYlBt7eWZvnp/1NQVvBF/AeG+wkD568po1u85XlEE/IDzM1PEYxU0UxAJJHIDkPXSjnuom4hxG3YsumiW0BzEbfxNBOp8WOpJNIeD8be9LsdSwIUmBkOihRsGA6b0v7UYn2oFtfdPeI30WSAfNh8j1qjgF5IPJPZh18AYMelFiEJ6BhdyR/CfnFHWr+vw+c/2pHw/EcidQN+sxBqa46H9PoT/Sk017V2/P/MW3B4jTGXpnzA/XwqkrUMIPaXIzGI1E6TMzHWjW4c06CfhWframZxieiX20wOZMadaYtfFoMDIidR0oHADNcSOs/DWjOMW1UOx5AkjyEmk/+WvlLGcPwlnCLqtYlQQMvPfUk60XmiT/AKRQ/DVy24HJF+4qBuErPW2a1W7h+ks4nej5fUUUboK/y6/9JpLxy9+Ex/8Axz8iaOsuSCF0AHennm0gfKl5hYjHBXJVvMf9q1G43dHn96B4FiJtid85HwEfar2fuf7v/KK6DxPHuL8fxC3bGa84t20DMzHkEdG+4+NY/wD+42GZ8uFYsWY5s6spySx/DDiCQNesA6VR+2DDG4ltFMEXmaOR/DUwfr6Ujv8AZ+wLai3bK3VyZbkH39w09JGppbOowD6yiqpiC3oJ6DguNZXUD8QtAiIGX8zE7SImPEda52lx1zDMHF4m28jIUWAApctm6ZVb4CiMN2dW1JUQfppm+FJeK9kvagh7lzLugLA5Zk7dNTQt5U5jFZN2T18oHgO1iuGZlyqkZiT/ABCQABMtGvrWz4VxBRZR7Yzi6mcMOnSOR1+teaY3sVftW7pt3lKN+UqRJjTmem9aDsni7uHw2HU8rYJU8jv6HWKn09VQbxFhXV1Ebq/2m3wWJz5PNyfh/ep4pu+fIClfD+LpdeVYE6EiIIlWER5ga+NFJfzOTyVVP1j5itMdSE9y24DBy+9/5Hr/ACg/Os5xXF7on5iEB8BufiCfSmPEeJFQLKTnYSzdJMn1rK8fxBt27jqO8FFu2B/8t05FPoJJ8Jo1nDzI8Mwn7wly4B+Y5P5FlRHmBPrWQ4BedbrWTsge0R4Bhl+QHxr0bs5ZW3by6AIqr4eP2rz0YtBjsY6+77Qx6KoY/EUa85nWGJq+FcRIGYk6IBoCxJUxoAJO9Em+xIYK4WDrlM7n8u/y5Uv7MX/dJ6gf8xiPjW3NoAqRruPmKg1epalwBjHxhIit3Kez2rSDO3Xw36eVaZmP8JPkRVGEg5so+1Xa9QPAVHfcWG4Hv2/fieCgTM8DxdtGJZgukDp/aruP3Fu2oturZnCHKQecsDHOFYRSlrYCnbyj1pNwfANbvNI7pYkdNQzT594j0rmhuG0JiJTBzmbvBHun+VfvULK91f5CPlUMA/v+Cp96nhPyf7h9a1SIQi7iSZrLf/qYfI0xwqH2BYEElT7pkT5jeBpQqJmXKfEfas/wbAXLVxnF08gVUnKCukkTqx5yPCp2+PUYCAMmaXhV05JO5uuT5yZoi4SbXr9HoDB3QFg75yem+v3qF/jS2wwbmT4xJJ+nLw50BuVRCClupkP2ncFvYm4i4dDcuBy2VYnKESTJI0+pIFLcdYvWVDZir2mSBcEHUgLmHk39BNbfAcXVsQzqQQcqtzjnofUfCqzwv2t4NcAyggFSdWCsHU+Qgz8N6SLQ+PcGVITWCD0RH3BcQbmGRn94oCf+SJ+Rq7iFnuCOUfSrsIgEJEZVK+YEgfrxr7HD8P0FVWcoZAx4mfxwm0R/qBPzg/rqKFxeHiPAUe1mZEnUfcH7UPxPQelT6YA1iPqbgCZFbuS+sZNRHekHwylQYO/TYVv8Ja9naCn3pAJ313O++UfQ1j+CcMN3GB/y25ZvhCj4mfStq9nUD+Ea+ban1iB61StOLDZ8J2yzI2xOiybt08yY8qxvaw57lmxnClQbzmSsO3ct6gzIXPoP4q3OJAygbLJJ/lTU/GR8a8wt41Lt69fu28xuuWGqHujurAJn3VXlXdQ5RDjuM0ibnyRwJe1g2kYviHYEQAty4TPq2lKeyvArl8t7IZl/M7GFUAnVz9tzRnE7i5ZW2bS/ygE/A1p/2O31TDXQwDG7fJAO2ir8hr8fGh0LPtZicxmvUArCMBgivsxbUtbttmZyIzHbMZ6Tou8VqlUjUf1Hw+FE8Ztj2cs5HQKit6BSCf1yrN4vjH7sugzguoMQAhfaST7oGpI26dJdfT4mGB5kS1M58s1ljFSI1DTt/Q0XbSS3n9hWb4Ul7KTfZC5JIFucqjkATqxHXSmS49xtB8TvWIFGeT/qd8TbweYuGFECD8fvQ6Ycq0HoakndG55c/wBefrXfaST0j7/2rR0eDYJIO4dgD7/+0fI1fhT7v8zfehOGvIarMJe2/nIrbYxyzlo95h0ZqX2Xym5/MZjyH9auGKGe7/Mf6fegcXjPZe1PifHkNhzNS6j+RoLnAET8c7RFSVtt3vNRr4FoB9KwvGO0btpIB5kHfzqi/izcvXXOsggSZg7R0GxFD8MtjOVcSWmJ25nXkBE/A0mqgJy3Jmup8oVePjDuzHHWtXApcwSCdJ1+m3PlGgMivYuC8Q9qisNfEaA9dDrqK8v4FgfYXbr5SyiF2JPeKqBA1kMQCOk+Fa3gtxbOKUKAq3FkAGRm0zL8Zgjp4xQWMpfKieNR24Pc9BsPNwnwj/uP9BXeIf8AtegoKxiFRssxOvyM0NiO0Vlk9mtxS8gQNdjrrVNjBazn2mW0hbXUa6QfuaD4k2bQbjSibehEkAVG7ZAJgyTzO3hUenvVazuPrO1MF7hHZzBhLRLCJbXyG3zNGY54Q9XM+n+Iq3D2fw7SnnqfmfpPyofFtnuxyUfr7VrV8qDOFsnMyfbnFPbwfsrYLXsQRbQDeCc1wg8tJHmorDf/AE/i7TIpwtzMTlUFrepiYnPA0Br0O7F7HzutgEL5gLmP/WPUGmvHVBuKf4blth8prrVhu5RVqXp/lnkNrC3sVcYsFtZSEM6kHYCAYGsDfnTbgObB3EBaUKZkO0hoJkciCIPkKZ8SwIs8RxKjRcQoup0DQJj/AHSfWge0HuWiBqGZQPBgrgekEV0AVFQo4PH5cffxiLbXs5Yx/wBoe17oAEAM2pBM6HMddOUD6VmeEdpcW/cS01xfaKGcqe6rmIMDaA3eAIA35SbfX8Rbbboig+BIzn4Zo9K0/Zvhns7Zkauc32A/XU1Lrdta7xzGV6kopGJbwG7fKH2tv2eViACweV5EEfXnFQxnHHttBss06yCu3IakdKd4TCEyJg+Mx+vCqP8AhbDd09SCR4VjCpj59vEmdixzKMlUXHia8v7UcEvLiLn7u1xbSqGabjWkDliCEBIH8O2mtbLsvirj2FW+Ha4gC3M8RmiRPU5RmnpJqmmnwsWA5+HrKa9LafMVIH3/ALml4QxyEwTJ05COsnceVRW6qGM66vm0BPz9Kz3EON3DIsqLoC65LiNHSUDSfSayWJ4850JYE9ZBny+1UF7W+Esr0Z9Z6M2HUu5W4pLmY1EeE86p4tw6463GlQcrECZ1ygD6VkeG9o8ijOSYEg9fCetUcW7cMZKtAGbKAdZg6sR6Cpy17kqIuzSr0ZmgmUsddM2YGJJEiI2nT61zD3SAzATuGG+4105iqLWPzG4DuxJ+ZJA9TV2FxAt9+M3KNdo6bH1rRKnoylHGNw6mg7MY8JeC4iTbcAmJJ73uggd7MTAEc60GGw5/4i9saW7AVVkamQHzA7cwPSgsLjWvrYuCxYRUli9y4BoVIIEDuR73+3bnRHC+0hd3uPsBI3iBoCD5QftWY+OWxz+sJmJ6h3aq+P3m3CknINfDM3x3+dGcLwjsLbBe6euhgc9fEUtsY8XO/MkjQxyk6U64bxFWtLqREmfAGI1Eg94iNqX5LbcOD+8xMBXbJ94wuW53Jjr95qp8KwM5zS/inFrj2gMPbl/aKJYgqo1OdoPeCkBsonNEc6nge0s30sPDErb/ABFBhsw97LHcE7iTBMeNc/hnVsEcxYZTzmbVmyiT+VAPU/2HzpDZxuVLt08p/rTHtBi8tuBu3+KR8Qt921YH5mBfyGv9B6GvpAOIyfcNwht+yLbutxm8y1sn5zRPHnhm/lQ/DQ/ajeIW/wD24/8Aib626B7UiCp/06+Ux9SteEKZPtc037T/AJrTFD5MoYfWPSpWmVSz3Fzpbtm6F5kjMsf9Sj0r7tSJxFyOqH5D7UTwlFfKriQysp8dtPrQ3ttr3e3MCKuznD3xeJLtpmJe55TMDw5eteipZ7qkHN4xHl5b0ns4/DYEezAAZyI95yOhcgErb6sYA11qniPbTDK5ttduWIAZiUGXvqpE3FDIgkxrEn0nOveu9MjOfSeLCO7/ABe1aVhdfKoksR+XSZJAOXTXWkw7Y2XAK3jaXYC53CwGgdQy6qeRHTrICrFrinW4k3b1pkJUlAtxTplMLHtbbAmRAI00p/w3DthkKXACSxbugQAeWkjQg/Kkqz+HtGcfCLD5PUy+DS69h1uufaINTqEeQ6v7NjOYQwOTTVdI5WlcoUsEUgG3MmAHIzZYMR3UAUjXKQIzSFnAD+7YCwqhVVlFy5mbLnJlgveUgAFkmCIUPoSVJ7xLtfh8PcNlg91lzElFtkoxgG24z94hiZAIgECCQaa9dgbFXU+jSwCpC2APx9Ps/rOnBAGMoumJ799bCMdYVFVWYREA3CsxrsIzPGsbbcNmtnD37WVTbLBwwM6q0AkjSTqCIim1rtFh7rjLc9lcZh3LqOrkz76YgFltuZIEwoJaQJpH2vVTdGns7gLkidMo70E/lIMkLJiW1NUKuDgjE7df5DYr5x2Pb6RYMRpqfSqfagDWiOGcNN03c7C3bspnuPudZyqoG7NBA6QTrsVAafv586eEEz31Oep0tDSOtEWcZrr+taotJm+v6+NfHCt/Cdp/RphweDJkaxfMscYI280vHL+n9KY8V4qpX2NsxLannuDln5ekVlGYga7VO3e2jekNpwzBieo86rPlxPS8MotYRGaRJE6a94zz0XSdToJk6CgRxUj2hd2QTqtu4S4VDoq5DOjKomdQRuKj2d4zZKot3ULrEmZ65fdY68xXeLdk1dhewp9uYGa25AJIiJTugpA2B1qCqtQ5Dd5kmo0dineOR7iF4/jt0W7rMWW6yMcOCjK6lSWlg+rMwXYrsrbg0X2cvYi5etHEW1ttnX2ZzKQ47zPlyswJMdd4PKkq8PxAtF2FkXg42UhQBpBRWADiNxMhiDtWg7K8GjF2bjpkaz7W5CkwWf2gLMDoD5dSOQq5WLAKff7/ANSPw8HDD5TYY+77TFBN1tjX01P0qrgp9riXubhcwHpH3JqzDW4F+6f4HPyP96u7L4bJbWdyNfM6/aqz1KRCcdd0Q/6WHwj+lLe0V8NcFs80YfECPnV3Ebn4aeDXPo/9qz3avE/jDwj6iliN2xbxR8z22P5rQ+KwPpR3BnGdATHeP/a1LOMNCWW8H+RFG4C1JEGJYfMEc+sx61y/+k3yMEiNuPcIc281q2rOfdZ4IGkSAwPXYb15/jFVAUcqt3uZWtiQArlmljozDJB6SBzBr0bH2rt7ue3IXL34VM2U7mSDAEHYVgLttbDEXPcWfxFdmUyfeuIyrkbKV01Eka6isejB6z9/fXxhUJTuDufp6ce/2Y37P9rhZxVlLr3GlLltAEDEyQ4dxlzCQvjuSY1C7K52+wNmFOKVCQDlysxE8m3Kn/SdRXmfAAue5cLrbaykhroHeDZoIbNyAWehcVncbhHuXbjSwbN3hlmDA03/AIctaiYVRB1Lp4h2HIPOQD9/hHnaDtMcO3srSj2ns0KvmLBQyWwhjZmARSv5dQxBkAZjCYU3Rcdmhlz3O80s86uN5nnmonEdnbhJ72ZgVSDMj8iKzbAgKo6QRBongVi0ly2LwFwXO6yCEMDOM2Z47w7sbCSNent6AeUwbNSz459sD5SNzhVu+M1sNKBc6KpJyn8xLHUkkCeZMRWk7I97HXsVe9ogV2KKpI1Z2Yox5x3JB07x3gVV2PyWcRjHb2jIqpbtn3C8HRWyyNVAkyI5QTAX4rH32e7lxBEuzKkAZczEqGOmcwYzE68jMVzIXHP6xaXivysePv8AKbLjlpL5/wDTXra3UIlVCG2DcdnIuKIYuoJ7wImdQJryrGYq5eP4iqreC5TOmh5zrzrdcN4jkt5UgOHDhmMu1yVGmkaLmUg5YA2jWqsZwxrt9i2W45MtA5iNSeunMfSlNrEXiG1gKjaZhMMCr07w3D/ae+2nITT/ABfYvOoydx4zSdQfD61Te7FX91Kx3dJ1gwGPSRJ84pZ1SWcg4Mt02orRdtkFGDtKZAEj9b1bhuzVu6ZuWws7G22Q+cQR40dd7JXi5gqF1Gs9JkHzgfGr7PZu4qqrmTAGhPjPzP0FTGzaMhuY6zWUsOvygD9kMPbB/wDU3FJ1AZEb5DKT6RV+E4S5WPaoykGCFvh/VckL6tVlvs5ctzl1lSV8D/CfDaKJHZ+4e8Bllj7jFGAIka6QZ89K41u4+Y5nU1tSLhSRI8PmwCCZJEpDZkYZphlBKlSFca6iDz0ra8IcOrMo1IgdfeURvyNZ+zgBazFzLMpJJk7SfIb6xuWJ51ouzuLR3IBBOUEDx39DTqLAbAJnai/xnzC8d3bLgfmYJ9j8pouw2UIOpP8A2ml167LWkI/OxbzkgVbi8VBtn/Uw+AYVrGCglGOvgW9eVzX1g/Q1ke1WJ7ynw+9NuK4uUuD/AFL/AONZntDdzBD4H60v1lWJdxu5/wCnwx37l2f+Y0DexN05ms3VZBlzW2y7yNFYEMhnrMeFAY8i5ZUEAlc4GYmADLTAOus0uu8PhJs2m9o0RrCrrAYgczOi7ayZy11uQREOpxN32dBuWna7mm5mz23AKaZkJCxpn0Zl2OugkyZ2e7Qra9pbx1r8QEKLhCsjAh7mk6xKEBYMAW9dJrIYK+vD7jgIrDImYIbgJMAEwy5A08xM5lkjemePUXyLd1rZLOWyhity2CBbTX84LXAZgARpzNSlk8NdvY/xA01TMzE9D7+nUY4vsvYu27ttvZs5Oe2fyW2InIp/gge749d0uGxF61nAEEsWIy5hMAGDniNI000NR4VjbuGxDIC+JIGZQoBdSCQ2YNBykZhGoG4PI6rCdl7OLRbt4AMZ0DNoCxeIy6e98IPOluAUGOTPaoEXFFGAPT6DP5zIS/s1KKGQhYmAcpLCGAHvglee86chZb7O3b1pTdVLUHuZgW6ljoIgglsrsoOh7uhorguHVgND+F7NwCTBzNbzLpGhyDyJrvFMMcGtk2mOW8zC4hmCGIYgGZ3Zokk7amKUjZOB6frE01r/AFHHl4zg8wL/AIa1nM1xFbOcme2zFSQBkkNGUmDG45A6zS5uyeIbVmS2AWCliwYKR7jAKQSSVGSc0sNAdK3ONwmZXtsZRUtkiIzs9+HZiDMn2QOkCTMGpYKx7e0z5ipukssBe5mDTqAC2smTzM760RcVAuZqPoKq2d2J2jGMd8546+8zH2sLlvC1dUB7iDVJysyA5ijE6NsSCBELIEin/CwEIUmIJCxEljo2bqdjPjrzNM7fDEVSDnuBST+I7XNYG2aYEaRttUL3BULI6wrBl1AExBWDETAJiazL70sOBnEyzWA2U6hy2Semg5mf1yqGK9plCoORG5XXZSWA0XcnUHTnsY4TEi3kUrmJtyTMbQdtaZ4PFhmVQsAjrtA8qQBt5hAfGI8JisRnK+yzBRuWUakyMwmTplj1kzswQ3HLjKqsoEERE80BP5jGs6CV31h0LQOsVC+lGXz6ToXEQBsQHYezVmAyzmUAE67bnTL5DkSYq5/3mPdsgZjGZmbSDAMCN416A6CdC7ugJjqfXWgMJbMg5jBUyvLpMddaMN8BAJh6W88i4qeBBJ3jQgj0mdeg2oQYEW3zW9DmU6eE8vGrLl4iCDyX/qYD5UKMUTm8GIHyH3o1Yqcie4jeyv4lttwXI+Kk/UUp4lj+4sbi48/E/wBaY8HbMbf87H4IR96TPhJZlJnvk/Gtyly65MfWYoxuLJDeLL+vlSbi2J7oHSadY+wAW8CPvWcxtuefM/an4lUFfE90yY/wRVWEvs91EVpBjMNGEAgCRtqevwqdywD8KKwNoJDbmR4bSR86CweUxbr6xh2Y4DcxRLCFT213MdchVRlVFWSS2YSNoykyTpTbjfZu9dyWALFtbah1uE5PaAaGQZKlVYkr7vTeFuwmPuLbtvaItwXGXLKkeIka+I6mtJwtFu4pWuojXvZdy7kGZRqSomZEz/zHqazq7lLgEck/lIxjODMF2e4R+84qMHndrDIb953U27inMQFG/f5amBvvpsOO/tYw+Eu+yuWbxcAZgvszlOoKtLDUEcpBBBB1rK8Q/aJdwb4hUt2yt28cgjKbbrkBYkCLiswzZSBudaTYnEXMY3tr5R3Okm3Gg0HukCrSy1jMEsEn/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Tree>
    <p:extLst>
      <p:ext uri="{BB962C8B-B14F-4D97-AF65-F5344CB8AC3E}">
        <p14:creationId xmlns:p14="http://schemas.microsoft.com/office/powerpoint/2010/main" val="33089916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latin typeface="Agency FB" pitchFamily="34" charset="0"/>
              </a:rPr>
              <a:t>Solo hay dos opciones, y tu tienes la llave, tu decides en que lugar deseas terminar</a:t>
            </a:r>
            <a:endParaRPr lang="es-CO" dirty="0">
              <a:latin typeface="Agency FB" pitchFamily="34" charset="0"/>
            </a:endParaRPr>
          </a:p>
        </p:txBody>
      </p:sp>
      <p:pic>
        <p:nvPicPr>
          <p:cNvPr id="4" name="Picture 4" descr="http://t2.gstatic.com/images?q=tbn:ANd9GcSBDhbFnXQ_x91uf828PEaX5a5C4v9iJjYsrIuidmxJbRNC4MGF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4392488" cy="45365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t3.gstatic.com/images?q=tbn:ANd9GcS3acfiYGoT7rBsFnvgX_ki3-qmRloah-gDVhDe7fV6U5alK-uux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772816"/>
            <a:ext cx="3816424"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00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92500" lnSpcReduction="10000"/>
          </a:bodyPr>
          <a:lstStyle/>
          <a:p>
            <a:pPr marL="0" indent="0" algn="ctr">
              <a:buNone/>
            </a:pPr>
            <a:r>
              <a:rPr lang="es-CO" sz="3600" b="1" dirty="0">
                <a:solidFill>
                  <a:srgbClr val="FF0000"/>
                </a:solidFill>
              </a:rPr>
              <a:t>¿Cuándo terminará el juicio investigador?</a:t>
            </a:r>
          </a:p>
          <a:p>
            <a:pPr marL="0" indent="0" algn="ctr">
              <a:buNone/>
            </a:pPr>
            <a:r>
              <a:rPr lang="es-CO" dirty="0" smtClean="0">
                <a:solidFill>
                  <a:srgbClr val="FF0000"/>
                </a:solidFill>
              </a:rPr>
              <a:t>Mateo 24:14. </a:t>
            </a:r>
            <a:r>
              <a:rPr lang="es-CO" dirty="0" smtClean="0"/>
              <a:t>Y </a:t>
            </a:r>
            <a:r>
              <a:rPr lang="es-CO" dirty="0"/>
              <a:t>será predicado este evangelio del reino en todo el mundo, para testimonio a todas las naciones; y entonces vendrá el fin. </a:t>
            </a:r>
            <a:endParaRPr lang="es-CO" dirty="0" smtClean="0"/>
          </a:p>
          <a:p>
            <a:endParaRPr lang="es-CO" dirty="0">
              <a:solidFill>
                <a:srgbClr val="FF0000"/>
              </a:solidFill>
            </a:endParaRPr>
          </a:p>
          <a:p>
            <a:r>
              <a:rPr lang="es-CO" dirty="0" smtClean="0">
                <a:solidFill>
                  <a:srgbClr val="FF0000"/>
                </a:solidFill>
              </a:rPr>
              <a:t>Apoc.20:11,12.</a:t>
            </a:r>
            <a:r>
              <a:rPr lang="es-CO" b="1" baseline="30000" dirty="0"/>
              <a:t> 11 </a:t>
            </a:r>
            <a:r>
              <a:rPr lang="es-CO" dirty="0"/>
              <a:t>Y vi un gran trono blanco y al que estaba sentado en él, de delante del cual huyeron la tierra y el cielo, y ningún lugar se encontró para ellos. </a:t>
            </a:r>
          </a:p>
          <a:p>
            <a:r>
              <a:rPr lang="es-CO" b="1" baseline="30000" dirty="0"/>
              <a:t>12 </a:t>
            </a:r>
            <a:r>
              <a:rPr lang="es-CO" dirty="0"/>
              <a:t>Y vi a los muertos, grandes y pequeños, de pie ante Dios; y los libros fueron abiertos, y otro libro fue abierto, el cual es el libro de la vida; y fueron juzgados los muertos por las cosas que estaban escritas en los libros, según sus obras. </a:t>
            </a:r>
            <a:endParaRPr lang="es-CO" dirty="0">
              <a:solidFill>
                <a:srgbClr val="FF0000"/>
              </a:solidFill>
            </a:endParaRPr>
          </a:p>
          <a:p>
            <a:endParaRPr lang="es-CO" dirty="0"/>
          </a:p>
          <a:p>
            <a:endParaRPr lang="es-CO" dirty="0"/>
          </a:p>
          <a:p>
            <a:endParaRPr lang="es-CO" dirty="0"/>
          </a:p>
        </p:txBody>
      </p:sp>
    </p:spTree>
    <p:extLst>
      <p:ext uri="{BB962C8B-B14F-4D97-AF65-F5344CB8AC3E}">
        <p14:creationId xmlns:p14="http://schemas.microsoft.com/office/powerpoint/2010/main" val="240097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10000"/>
          </a:bodyPr>
          <a:lstStyle/>
          <a:p>
            <a:pPr marL="0" indent="0" algn="ctr">
              <a:buNone/>
            </a:pPr>
            <a:r>
              <a:rPr lang="es-CO" dirty="0"/>
              <a:t>Cristo quiere que todos comprendan los acontecimientos de su segunda venida.  La escena del juicio tendrá lugar en presencia de todos los mundos, pues en ese juicio será vindicado el gobierno de Dios y su ley se destacará como "santa, justa y buena".  </a:t>
            </a:r>
            <a:endParaRPr lang="es-CO" dirty="0" smtClean="0"/>
          </a:p>
          <a:p>
            <a:pPr marL="0" indent="0">
              <a:buNone/>
            </a:pPr>
            <a:endParaRPr lang="es-CO" dirty="0"/>
          </a:p>
          <a:p>
            <a:pPr marL="0" indent="0" algn="ctr">
              <a:buNone/>
            </a:pPr>
            <a:r>
              <a:rPr lang="es-CO" dirty="0" smtClean="0"/>
              <a:t>Entonces </a:t>
            </a:r>
            <a:r>
              <a:rPr lang="es-CO" dirty="0"/>
              <a:t>será decidido cada caso y se pronunciará sentencia sobre todos.  El pecado no parecerá entonces atractivo, sino que será visto en toda su odiosa magnitud.  Todos verán la relación en que se encuentran con Dios y el uno con el </a:t>
            </a:r>
            <a:r>
              <a:rPr lang="es-CO" dirty="0" smtClean="0"/>
              <a:t>otro</a:t>
            </a:r>
          </a:p>
          <a:p>
            <a:pPr marL="0" indent="0" algn="ctr">
              <a:buNone/>
            </a:pPr>
            <a:r>
              <a:rPr lang="es-CO" dirty="0" smtClean="0">
                <a:solidFill>
                  <a:srgbClr val="FF0000"/>
                </a:solidFill>
              </a:rPr>
              <a:t> </a:t>
            </a:r>
            <a:r>
              <a:rPr lang="es-CO" dirty="0">
                <a:solidFill>
                  <a:srgbClr val="FF0000"/>
                </a:solidFill>
              </a:rPr>
              <a:t>(RH 20-9-1898).</a:t>
            </a:r>
          </a:p>
        </p:txBody>
      </p:sp>
    </p:spTree>
    <p:extLst>
      <p:ext uri="{BB962C8B-B14F-4D97-AF65-F5344CB8AC3E}">
        <p14:creationId xmlns:p14="http://schemas.microsoft.com/office/powerpoint/2010/main" val="359358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dirty="0" smtClean="0"/>
              <a:t>Los </a:t>
            </a:r>
            <a:r>
              <a:rPr lang="es-CO" dirty="0"/>
              <a:t>hombres tendrán entonces un claro y nítido recuerdo de todos sus actos en esta vida.  Ni una palabra ni un hecho escapará de su memoria.  Ese será un tiempo angustioso.  </a:t>
            </a:r>
            <a:endParaRPr lang="es-CO" dirty="0" smtClean="0"/>
          </a:p>
          <a:p>
            <a:pPr marL="0" indent="0">
              <a:buNone/>
            </a:pPr>
            <a:endParaRPr lang="es-CO" dirty="0"/>
          </a:p>
          <a:p>
            <a:pPr marL="0" indent="0" algn="ctr">
              <a:buNone/>
            </a:pPr>
            <a:r>
              <a:rPr lang="es-CO" dirty="0" smtClean="0"/>
              <a:t>Y </a:t>
            </a:r>
            <a:r>
              <a:rPr lang="es-CO" dirty="0"/>
              <a:t>si bien es cierto que no debemos lamentarnos por el tiempo de angustia que viene, como seguidores de Cristo examinemos nuestro corazón como con una lámpara encendida para que veamos qué clase de espíritu nos mueve. </a:t>
            </a:r>
            <a:endParaRPr lang="es-CO" dirty="0" smtClean="0"/>
          </a:p>
          <a:p>
            <a:pPr marL="0" indent="0">
              <a:buNone/>
            </a:pPr>
            <a:endParaRPr lang="es-CO" dirty="0"/>
          </a:p>
          <a:p>
            <a:pPr marL="0" indent="0" algn="ctr">
              <a:buNone/>
            </a:pPr>
            <a:r>
              <a:rPr lang="es-CO" dirty="0" smtClean="0"/>
              <a:t> </a:t>
            </a:r>
            <a:r>
              <a:rPr lang="es-CO" dirty="0"/>
              <a:t>Para nuestro bien presente y eterno, examinemos nuestras acciones para ver cómo están a la luz de la ley de Dios, pues esa ley es nuestra norma.  Cada uno examine su propio corazón </a:t>
            </a:r>
            <a:r>
              <a:rPr lang="es-CO" dirty="0">
                <a:solidFill>
                  <a:srgbClr val="FF0000"/>
                </a:solidFill>
              </a:rPr>
              <a:t>(Carta 22, 190 l).</a:t>
            </a:r>
          </a:p>
        </p:txBody>
      </p:sp>
    </p:spTree>
    <p:extLst>
      <p:ext uri="{BB962C8B-B14F-4D97-AF65-F5344CB8AC3E}">
        <p14:creationId xmlns:p14="http://schemas.microsoft.com/office/powerpoint/2010/main" val="1696977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3682752" cy="6264696"/>
          </a:xfrm>
        </p:spPr>
        <p:txBody>
          <a:bodyPr/>
          <a:lstStyle/>
          <a:p>
            <a:pPr marL="0" indent="0" algn="ctr">
              <a:buNone/>
            </a:pPr>
            <a:r>
              <a:rPr lang="es-CO" dirty="0"/>
              <a:t>Aunque todas las naciones deben pasar en juicio delante de Dios, sin embargo, él examinará el caso de cada individuo íntima y escrutadoramente como si no hubiera otro ser en la tierra </a:t>
            </a:r>
            <a:r>
              <a:rPr lang="es-CO" dirty="0">
                <a:solidFill>
                  <a:srgbClr val="FF0000"/>
                </a:solidFill>
              </a:rPr>
              <a:t>(RH 19-1-1886).</a:t>
            </a:r>
          </a:p>
          <a:p>
            <a:endParaRPr lang="es-CO" dirty="0"/>
          </a:p>
        </p:txBody>
      </p:sp>
      <p:pic>
        <p:nvPicPr>
          <p:cNvPr id="4" name="Picture 4" descr="http://t3.gstatic.com/images?q=tbn:ANd9GcSi3RXdosTQWgUjJpqVtY1YGzm1KLTAEA-Rfv2GBrh489jluNyf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48680"/>
            <a:ext cx="3888432" cy="5544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2875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lstStyle/>
          <a:p>
            <a:pPr marL="0" indent="0" algn="ctr">
              <a:buNone/>
            </a:pPr>
            <a:r>
              <a:rPr lang="es-CO" sz="3600" b="1" dirty="0" smtClean="0">
                <a:solidFill>
                  <a:srgbClr val="FF0000"/>
                </a:solidFill>
              </a:rPr>
              <a:t>En vista del momento tan solemne que estamos viviendo, ¿Qué </a:t>
            </a:r>
            <a:r>
              <a:rPr lang="es-CO" sz="3600" b="1" dirty="0">
                <a:solidFill>
                  <a:srgbClr val="FF0000"/>
                </a:solidFill>
              </a:rPr>
              <a:t>debo hacer?</a:t>
            </a:r>
          </a:p>
          <a:p>
            <a:endParaRPr lang="es-CO" dirty="0" smtClean="0"/>
          </a:p>
          <a:p>
            <a:r>
              <a:rPr lang="es-CO" sz="4000" b="1" dirty="0" smtClean="0">
                <a:solidFill>
                  <a:srgbClr val="FF0000"/>
                </a:solidFill>
              </a:rPr>
              <a:t>1</a:t>
            </a:r>
            <a:r>
              <a:rPr lang="es-CO" sz="4000" b="1" dirty="0">
                <a:solidFill>
                  <a:srgbClr val="FF0000"/>
                </a:solidFill>
              </a:rPr>
              <a:t>)</a:t>
            </a:r>
            <a:r>
              <a:rPr lang="es-CO" dirty="0"/>
              <a:t> 1Ped.1:17. </a:t>
            </a:r>
            <a:r>
              <a:rPr lang="es-CO" dirty="0" smtClean="0"/>
              <a:t>Co</a:t>
            </a:r>
            <a:r>
              <a:rPr lang="es-CO" dirty="0" smtClean="0"/>
              <a:t>nducirme </a:t>
            </a:r>
            <a:r>
              <a:rPr lang="es-CO" dirty="0"/>
              <a:t>en el temor de </a:t>
            </a:r>
            <a:r>
              <a:rPr lang="es-CO" dirty="0" smtClean="0"/>
              <a:t>Dios </a:t>
            </a:r>
            <a:r>
              <a:rPr lang="es-CO" i="1" u="sng" dirty="0" smtClean="0"/>
              <a:t>todo</a:t>
            </a:r>
            <a:r>
              <a:rPr lang="es-CO" dirty="0" smtClean="0"/>
              <a:t> el tiempo de mi peregrinación.</a:t>
            </a:r>
            <a:endParaRPr lang="es-CO" dirty="0"/>
          </a:p>
          <a:p>
            <a:r>
              <a:rPr lang="es-CO" sz="4000" b="1" dirty="0">
                <a:solidFill>
                  <a:srgbClr val="FF0000"/>
                </a:solidFill>
              </a:rPr>
              <a:t>2)</a:t>
            </a:r>
            <a:r>
              <a:rPr lang="es-CO" dirty="0"/>
              <a:t> 1Juan 4:17. Tener confianza en Dios.</a:t>
            </a:r>
          </a:p>
          <a:p>
            <a:r>
              <a:rPr lang="es-CO" sz="4000" b="1" dirty="0">
                <a:solidFill>
                  <a:srgbClr val="FF0000"/>
                </a:solidFill>
              </a:rPr>
              <a:t>3)</a:t>
            </a:r>
            <a:r>
              <a:rPr lang="es-CO" dirty="0"/>
              <a:t> Apoc.14:7. </a:t>
            </a:r>
            <a:r>
              <a:rPr lang="es-CO" dirty="0" smtClean="0"/>
              <a:t>Temer a Dios y darle gloria. </a:t>
            </a:r>
            <a:endParaRPr lang="es-CO" dirty="0"/>
          </a:p>
          <a:p>
            <a:endParaRPr lang="es-CO" dirty="0"/>
          </a:p>
        </p:txBody>
      </p:sp>
    </p:spTree>
    <p:extLst>
      <p:ext uri="{BB962C8B-B14F-4D97-AF65-F5344CB8AC3E}">
        <p14:creationId xmlns:p14="http://schemas.microsoft.com/office/powerpoint/2010/main" val="238269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718</TotalTime>
  <Words>3216</Words>
  <Application>Microsoft Office PowerPoint</Application>
  <PresentationFormat>Presentación en pantalla (4:3)</PresentationFormat>
  <Paragraphs>143</Paragraphs>
  <Slides>34</Slides>
  <Notes>0</Notes>
  <HiddenSlides>0</HiddenSlides>
  <MMClips>0</MMClips>
  <ScaleCrop>false</ScaleCrop>
  <HeadingPairs>
    <vt:vector size="4" baseType="variant">
      <vt:variant>
        <vt:lpstr>Tema</vt:lpstr>
      </vt:variant>
      <vt:variant>
        <vt:i4>1</vt:i4>
      </vt:variant>
      <vt:variant>
        <vt:lpstr>Títulos de diapositiva</vt:lpstr>
      </vt:variant>
      <vt:variant>
        <vt:i4>34</vt:i4>
      </vt:variant>
    </vt:vector>
  </HeadingPairs>
  <TitlesOfParts>
    <vt:vector size="35" baseType="lpstr">
      <vt:lpstr>Tema de Office</vt:lpstr>
      <vt:lpstr>EL JUICIO INVESTIGADOR</vt:lpstr>
      <vt:lpstr>Presentación de PowerPoint</vt:lpstr>
      <vt:lpstr>Presentación de PowerPoint</vt:lpstr>
      <vt:lpstr>Si supiéramos que nuestra vida está siendo revisada en este momento en el cielo, ¿Cómo nos encontrará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santuario y todos sus muebles representan el plan que Dios trazó para salvarnos.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Solo hay dos opciones, y tu tienes la llave, tu decides en que lugar deseas terminar</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JUICIO INVESTIGADOR</dc:title>
  <dc:creator>FAMILIA FIERRO CH</dc:creator>
  <cp:lastModifiedBy>FAMILIA FIERRO CH</cp:lastModifiedBy>
  <cp:revision>96</cp:revision>
  <dcterms:created xsi:type="dcterms:W3CDTF">2013-01-23T02:08:54Z</dcterms:created>
  <dcterms:modified xsi:type="dcterms:W3CDTF">2013-02-06T13:14:55Z</dcterms:modified>
</cp:coreProperties>
</file>